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1" r:id="rId11"/>
    <p:sldId id="270" r:id="rId12"/>
    <p:sldId id="272" r:id="rId13"/>
    <p:sldId id="273" r:id="rId14"/>
    <p:sldId id="274" r:id="rId15"/>
    <p:sldId id="276" r:id="rId16"/>
    <p:sldId id="275" r:id="rId17"/>
    <p:sldId id="277" r:id="rId18"/>
    <p:sldId id="279" r:id="rId19"/>
    <p:sldId id="264" r:id="rId20"/>
    <p:sldId id="278" r:id="rId21"/>
    <p:sldId id="280" r:id="rId22"/>
    <p:sldId id="265" r:id="rId23"/>
    <p:sldId id="283" r:id="rId24"/>
    <p:sldId id="286" r:id="rId25"/>
    <p:sldId id="285" r:id="rId26"/>
    <p:sldId id="281" r:id="rId27"/>
    <p:sldId id="282" r:id="rId28"/>
    <p:sldId id="287" r:id="rId29"/>
    <p:sldId id="289" r:id="rId30"/>
    <p:sldId id="290" r:id="rId31"/>
    <p:sldId id="291" r:id="rId32"/>
    <p:sldId id="288" r:id="rId33"/>
    <p:sldId id="292" r:id="rId34"/>
    <p:sldId id="293" r:id="rId35"/>
    <p:sldId id="294" r:id="rId36"/>
    <p:sldId id="295" r:id="rId37"/>
    <p:sldId id="296" r:id="rId38"/>
    <p:sldId id="297" r:id="rId39"/>
    <p:sldId id="299" r:id="rId40"/>
    <p:sldId id="306" r:id="rId41"/>
    <p:sldId id="298" r:id="rId42"/>
    <p:sldId id="266" r:id="rId43"/>
    <p:sldId id="300" r:id="rId44"/>
    <p:sldId id="304" r:id="rId45"/>
    <p:sldId id="302" r:id="rId46"/>
    <p:sldId id="303" r:id="rId47"/>
    <p:sldId id="301" r:id="rId48"/>
    <p:sldId id="305" r:id="rId49"/>
    <p:sldId id="307" r:id="rId50"/>
    <p:sldId id="324" r:id="rId51"/>
    <p:sldId id="267" r:id="rId52"/>
    <p:sldId id="268" r:id="rId53"/>
  </p:sldIdLst>
  <p:sldSz cx="12192000" cy="6858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mbria Math" panose="02040503050406030204" pitchFamily="18" charset="0"/>
      <p:regular r:id="rId59"/>
    </p:embeddedFon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Corbel" panose="020B0503020204020204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89BE"/>
    <a:srgbClr val="B8EABE"/>
    <a:srgbClr val="58E54D"/>
    <a:srgbClr val="5DFFA6"/>
    <a:srgbClr val="00B050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732f2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732f2a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4732f2a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f32daa3d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f32daa3df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af32daa3df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f32daa3d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f32daa3df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af32daa3df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22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f32daa3d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f32daa3df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af32daa3df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42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f32daa3d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f32daa3df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af32daa3df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51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f32daa3d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f32daa3df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af32daa3df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4732f2a3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4732f2a31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a4732f2a31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f32daa3d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f32daa3df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af32daa3df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f32daa3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f32daa3d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f32daa3d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f32daa3d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f32daa3df_0_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f32daa3df_0_2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f32daa3d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f32daa3df_0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af32daa3df_0_2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f32daa3d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f32daa3df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af32daa3df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f32daa3df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f32daa3df_0_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af32daa3df_0_2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2.png"/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32.png"/><Relationship Id="rId17" Type="http://schemas.openxmlformats.org/officeDocument/2006/relationships/image" Target="../media/image4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6.png"/><Relationship Id="rId15" Type="http://schemas.openxmlformats.org/officeDocument/2006/relationships/image" Target="../media/image30.png"/><Relationship Id="rId19" Type="http://schemas.openxmlformats.org/officeDocument/2006/relationships/image" Target="../media/image53.png"/><Relationship Id="rId10" Type="http://schemas.openxmlformats.org/officeDocument/2006/relationships/image" Target="../media/image25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7" Type="http://schemas.openxmlformats.org/officeDocument/2006/relationships/image" Target="../media/image4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5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54.png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23" Type="http://schemas.openxmlformats.org/officeDocument/2006/relationships/image" Target="../media/image47.png"/><Relationship Id="rId10" Type="http://schemas.openxmlformats.org/officeDocument/2006/relationships/image" Target="../media/image27.png"/><Relationship Id="rId19" Type="http://schemas.openxmlformats.org/officeDocument/2006/relationships/image" Target="../media/image43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1310.png"/><Relationship Id="rId4" Type="http://schemas.openxmlformats.org/officeDocument/2006/relationships/image" Target="../media/image56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35.png"/><Relationship Id="rId7" Type="http://schemas.openxmlformats.org/officeDocument/2006/relationships/image" Target="../media/image22.png"/><Relationship Id="rId12" Type="http://schemas.openxmlformats.org/officeDocument/2006/relationships/image" Target="../media/image19.png"/><Relationship Id="rId17" Type="http://schemas.openxmlformats.org/officeDocument/2006/relationships/image" Target="../media/image34.png"/><Relationship Id="rId2" Type="http://schemas.openxmlformats.org/officeDocument/2006/relationships/image" Target="../media/image1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9" Type="http://schemas.openxmlformats.org/officeDocument/2006/relationships/image" Target="../media/image16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9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8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6.png"/><Relationship Id="rId10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1.png"/><Relationship Id="rId18" Type="http://schemas.openxmlformats.org/officeDocument/2006/relationships/image" Target="../media/image63.png"/><Relationship Id="rId21" Type="http://schemas.openxmlformats.org/officeDocument/2006/relationships/image" Target="../media/image66.png"/><Relationship Id="rId7" Type="http://schemas.openxmlformats.org/officeDocument/2006/relationships/image" Target="../media/image24.png"/><Relationship Id="rId12" Type="http://schemas.openxmlformats.org/officeDocument/2006/relationships/image" Target="../media/image48.png"/><Relationship Id="rId17" Type="http://schemas.openxmlformats.org/officeDocument/2006/relationships/image" Target="../media/image37.png"/><Relationship Id="rId25" Type="http://schemas.openxmlformats.org/officeDocument/2006/relationships/image" Target="../media/image70.png"/><Relationship Id="rId2" Type="http://schemas.openxmlformats.org/officeDocument/2006/relationships/image" Target="../media/image40.png"/><Relationship Id="rId16" Type="http://schemas.openxmlformats.org/officeDocument/2006/relationships/image" Target="../media/image39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45.png"/><Relationship Id="rId24" Type="http://schemas.openxmlformats.org/officeDocument/2006/relationships/image" Target="../media/image69.png"/><Relationship Id="rId15" Type="http://schemas.openxmlformats.org/officeDocument/2006/relationships/image" Target="../media/image62.png"/><Relationship Id="rId5" Type="http://schemas.openxmlformats.org/officeDocument/2006/relationships/image" Target="../media/image22.png"/><Relationship Id="rId23" Type="http://schemas.openxmlformats.org/officeDocument/2006/relationships/image" Target="../media/image68.png"/><Relationship Id="rId10" Type="http://schemas.openxmlformats.org/officeDocument/2006/relationships/image" Target="../media/image42.png"/><Relationship Id="rId19" Type="http://schemas.openxmlformats.org/officeDocument/2006/relationships/image" Target="../media/image64.png"/><Relationship Id="rId9" Type="http://schemas.openxmlformats.org/officeDocument/2006/relationships/image" Target="../media/image26.png"/><Relationship Id="rId14" Type="http://schemas.openxmlformats.org/officeDocument/2006/relationships/image" Target="../media/image38.png"/><Relationship Id="rId22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7" Type="http://schemas.openxmlformats.org/officeDocument/2006/relationships/image" Target="../media/image2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2" Type="http://schemas.openxmlformats.org/officeDocument/2006/relationships/image" Target="../media/image71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10" Type="http://schemas.openxmlformats.org/officeDocument/2006/relationships/image" Target="../media/image72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9" Type="http://schemas.openxmlformats.org/officeDocument/2006/relationships/image" Target="../media/image26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8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74.png"/><Relationship Id="rId7" Type="http://schemas.openxmlformats.org/officeDocument/2006/relationships/image" Target="../media/image24.png"/><Relationship Id="rId12" Type="http://schemas.openxmlformats.org/officeDocument/2006/relationships/image" Target="../media/image73.png"/><Relationship Id="rId2" Type="http://schemas.openxmlformats.org/officeDocument/2006/relationships/image" Target="../media/image99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9" Type="http://schemas.openxmlformats.org/officeDocument/2006/relationships/image" Target="../media/image26.png"/><Relationship Id="rId1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1.png"/><Relationship Id="rId7" Type="http://schemas.openxmlformats.org/officeDocument/2006/relationships/image" Target="../media/image24.png"/><Relationship Id="rId12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03.png"/><Relationship Id="rId10" Type="http://schemas.openxmlformats.org/officeDocument/2006/relationships/image" Target="../media/image102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9.png"/><Relationship Id="rId7" Type="http://schemas.openxmlformats.org/officeDocument/2006/relationships/image" Target="../media/image24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image" Target="../media/image105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07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9" Type="http://schemas.openxmlformats.org/officeDocument/2006/relationships/image" Target="../media/image26.png"/><Relationship Id="rId1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136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image" Target="../media/image137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9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9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9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08.png"/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26" Type="http://schemas.openxmlformats.org/officeDocument/2006/relationships/image" Target="../media/image143.png"/><Relationship Id="rId3" Type="http://schemas.openxmlformats.org/officeDocument/2006/relationships/image" Target="../media/image8.gif"/><Relationship Id="rId21" Type="http://schemas.openxmlformats.org/officeDocument/2006/relationships/image" Target="../media/image211.png"/><Relationship Id="rId17" Type="http://schemas.openxmlformats.org/officeDocument/2006/relationships/image" Target="../media/image25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25" Type="http://schemas.openxmlformats.org/officeDocument/2006/relationships/image" Target="../media/image2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24" Type="http://schemas.openxmlformats.org/officeDocument/2006/relationships/image" Target="../media/image213.png"/><Relationship Id="rId11" Type="http://schemas.openxmlformats.org/officeDocument/2006/relationships/image" Target="../media/image139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9" Type="http://schemas.openxmlformats.org/officeDocument/2006/relationships/image" Target="../media/image209.png"/><Relationship Id="rId10" Type="http://schemas.openxmlformats.org/officeDocument/2006/relationships/image" Target="../media/image138.png"/><Relationship Id="rId4" Type="http://schemas.openxmlformats.org/officeDocument/2006/relationships/image" Target="../media/image207.png"/><Relationship Id="rId22" Type="http://schemas.openxmlformats.org/officeDocument/2006/relationships/image" Target="../media/image212.png"/><Relationship Id="rId14" Type="http://schemas.openxmlformats.org/officeDocument/2006/relationships/image" Target="../media/image142.png"/><Relationship Id="rId27" Type="http://schemas.openxmlformats.org/officeDocument/2006/relationships/image" Target="../media/image2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5.png"/><Relationship Id="rId4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7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1.png"/><Relationship Id="rId4" Type="http://schemas.openxmlformats.org/officeDocument/2006/relationships/image" Target="../media/image17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64.gif"/><Relationship Id="rId7" Type="http://schemas.openxmlformats.org/officeDocument/2006/relationships/image" Target="../media/image184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0.png"/><Relationship Id="rId9" Type="http://schemas.openxmlformats.org/officeDocument/2006/relationships/image" Target="../media/image1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97.png"/><Relationship Id="rId18" Type="http://schemas.openxmlformats.org/officeDocument/2006/relationships/image" Target="../media/image200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17" Type="http://schemas.openxmlformats.org/officeDocument/2006/relationships/image" Target="../media/image199.png"/><Relationship Id="rId2" Type="http://schemas.openxmlformats.org/officeDocument/2006/relationships/image" Target="../media/image195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9.png"/><Relationship Id="rId15" Type="http://schemas.openxmlformats.org/officeDocument/2006/relationships/image" Target="../media/image198.png"/><Relationship Id="rId10" Type="http://schemas.openxmlformats.org/officeDocument/2006/relationships/image" Target="../media/image138.png"/><Relationship Id="rId19" Type="http://schemas.openxmlformats.org/officeDocument/2006/relationships/image" Target="../media/image194.png"/><Relationship Id="rId9" Type="http://schemas.openxmlformats.org/officeDocument/2006/relationships/image" Target="../media/image196.png"/><Relationship Id="rId14" Type="http://schemas.openxmlformats.org/officeDocument/2006/relationships/image" Target="../media/image1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08.png"/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26" Type="http://schemas.openxmlformats.org/officeDocument/2006/relationships/image" Target="../media/image143.png"/><Relationship Id="rId3" Type="http://schemas.openxmlformats.org/officeDocument/2006/relationships/image" Target="../media/image207.png"/><Relationship Id="rId21" Type="http://schemas.openxmlformats.org/officeDocument/2006/relationships/image" Target="../media/image211.png"/><Relationship Id="rId17" Type="http://schemas.openxmlformats.org/officeDocument/2006/relationships/image" Target="../media/image25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25" Type="http://schemas.openxmlformats.org/officeDocument/2006/relationships/image" Target="../media/image214.png"/><Relationship Id="rId2" Type="http://schemas.openxmlformats.org/officeDocument/2006/relationships/image" Target="../media/image8.gif"/><Relationship Id="rId16" Type="http://schemas.openxmlformats.org/officeDocument/2006/relationships/image" Target="../media/image24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24" Type="http://schemas.openxmlformats.org/officeDocument/2006/relationships/image" Target="../media/image213.png"/><Relationship Id="rId11" Type="http://schemas.openxmlformats.org/officeDocument/2006/relationships/image" Target="../media/image139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9" Type="http://schemas.openxmlformats.org/officeDocument/2006/relationships/image" Target="../media/image209.png"/><Relationship Id="rId10" Type="http://schemas.openxmlformats.org/officeDocument/2006/relationships/image" Target="../media/image138.png"/><Relationship Id="rId22" Type="http://schemas.openxmlformats.org/officeDocument/2006/relationships/image" Target="../media/image212.png"/><Relationship Id="rId14" Type="http://schemas.openxmlformats.org/officeDocument/2006/relationships/image" Target="../media/image142.png"/><Relationship Id="rId27" Type="http://schemas.openxmlformats.org/officeDocument/2006/relationships/image" Target="../media/image2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JorisRoels/deep-learning-biology/blob/main/exercises/assignments/dlb-1-neural-networks.ipynb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s13398-014-0173-7.2" TargetMode="External"/><Relationship Id="rId3" Type="http://schemas.openxmlformats.org/officeDocument/2006/relationships/hyperlink" Target="https://doi.org/10.1037/h0042519" TargetMode="External"/><Relationship Id="rId7" Type="http://schemas.openxmlformats.org/officeDocument/2006/relationships/hyperlink" Target="http://arxiv.org/abs/1212.570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jmlr.org/papers/v12/duchi11a.html" TargetMode="External"/><Relationship Id="rId5" Type="http://schemas.openxmlformats.org/officeDocument/2006/relationships/hyperlink" Target="https://doi.org/http:/doi.acm.org.ezproxy.lib.ucf.edu/10.1145/1830483.1830503" TargetMode="External"/><Relationship Id="rId4" Type="http://schemas.openxmlformats.org/officeDocument/2006/relationships/hyperlink" Target="https://doi.org/10.1.1.165.641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1" Type="http://schemas.openxmlformats.org/officeDocument/2006/relationships/image" Target="../media/image29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9" Type="http://schemas.openxmlformats.org/officeDocument/2006/relationships/image" Target="../media/image2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9" Type="http://schemas.openxmlformats.org/officeDocument/2006/relationships/image" Target="../media/image50.png"/><Relationship Id="rId10" Type="http://schemas.openxmlformats.org/officeDocument/2006/relationships/image" Target="../media/image28.png"/><Relationship Id="rId14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Mathematical </a:t>
            </a:r>
            <a:r>
              <a:rPr lang="en-US" sz="2400" dirty="0"/>
              <a:t>formalization</a:t>
            </a:r>
            <a:r>
              <a:rPr lang="nl-BE" sz="2400" dirty="0"/>
              <a:t> of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artificial</a:t>
            </a:r>
            <a:r>
              <a:rPr lang="nl-BE" sz="2400" dirty="0"/>
              <a:t> neuron </a:t>
            </a:r>
            <a:r>
              <a:rPr lang="nl-BE" sz="2400" dirty="0" err="1"/>
              <a:t>cell</a:t>
            </a:r>
            <a:r>
              <a:rPr lang="nl-BE" sz="2400" dirty="0"/>
              <a:t> (</a:t>
            </a:r>
            <a:r>
              <a:rPr lang="nl-BE" sz="2400" dirty="0" err="1"/>
              <a:t>Rosenblatt</a:t>
            </a:r>
            <a:r>
              <a:rPr lang="nl-BE" sz="2400" dirty="0"/>
              <a:t>, 1958) </a:t>
            </a:r>
            <a:endParaRPr sz="2400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342900" indent="-342900"/>
                <a:r>
                  <a:rPr lang="en-US" sz="2400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Output: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Parameters: </a:t>
                </a:r>
              </a:p>
              <a:p>
                <a:pPr marL="800100" lvl="1" indent="-342900"/>
                <a:r>
                  <a:rPr lang="en-US" sz="2000" dirty="0"/>
                  <a:t>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800100" lvl="1" indent="-342900"/>
                <a:r>
                  <a:rPr lang="en-US" sz="2000" dirty="0"/>
                  <a:t>Bias: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blipFill>
                <a:blip r:embed="rId3"/>
                <a:stretch>
                  <a:fillRect l="-2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68F7789-ACFE-4394-9190-A29A727D58D5}"/>
              </a:ext>
            </a:extLst>
          </p:cNvPr>
          <p:cNvGrpSpPr/>
          <p:nvPr/>
        </p:nvGrpSpPr>
        <p:grpSpPr>
          <a:xfrm>
            <a:off x="838200" y="5089186"/>
            <a:ext cx="4222729" cy="1033458"/>
            <a:chOff x="7969186" y="6856648"/>
            <a:chExt cx="4222729" cy="10334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4AE344-9014-4307-A47A-2912EFB11446}"/>
                    </a:ext>
                  </a:extLst>
                </p:cNvPr>
                <p:cNvSpPr txBox="1"/>
                <p:nvPr/>
              </p:nvSpPr>
              <p:spPr>
                <a:xfrm>
                  <a:off x="7969186" y="7136461"/>
                  <a:ext cx="576440" cy="443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4AE344-9014-4307-A47A-2912EFB114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186" y="7136461"/>
                  <a:ext cx="576440" cy="44319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FE26F30B-9B51-427E-9D2A-2E7B0F894709}"/>
                </a:ext>
              </a:extLst>
            </p:cNvPr>
            <p:cNvSpPr/>
            <p:nvPr/>
          </p:nvSpPr>
          <p:spPr>
            <a:xfrm>
              <a:off x="8633175" y="6871588"/>
              <a:ext cx="233328" cy="1018518"/>
            </a:xfrm>
            <a:prstGeom prst="leftBrace">
              <a:avLst>
                <a:gd name="adj1" fmla="val 57657"/>
                <a:gd name="adj2" fmla="val 50000"/>
              </a:avLst>
            </a:prstGeom>
            <a:ln w="3175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13DDA5-8BF8-4D08-AC33-3FBE381CA20E}"/>
                    </a:ext>
                  </a:extLst>
                </p:cNvPr>
                <p:cNvSpPr txBox="1"/>
                <p:nvPr/>
              </p:nvSpPr>
              <p:spPr>
                <a:xfrm>
                  <a:off x="8941410" y="6856648"/>
                  <a:ext cx="3250505" cy="408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r>
                    <a:rPr lang="nl-BE" sz="2400" dirty="0">
                      <a:solidFill>
                        <a:schemeClr val="tx1"/>
                      </a:solidFill>
                    </a:rPr>
                    <a:t> 	if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13DDA5-8BF8-4D08-AC33-3FBE381CA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410" y="6856648"/>
                  <a:ext cx="3250505" cy="408510"/>
                </a:xfrm>
                <a:prstGeom prst="rect">
                  <a:avLst/>
                </a:prstGeom>
                <a:blipFill>
                  <a:blip r:embed="rId18"/>
                  <a:stretch>
                    <a:fillRect l="-1689" t="-149254" r="-2251" b="-2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2F0278-071B-45CC-999D-F6B316EA6C50}"/>
                    </a:ext>
                  </a:extLst>
                </p:cNvPr>
                <p:cNvSpPr txBox="1"/>
                <p:nvPr/>
              </p:nvSpPr>
              <p:spPr>
                <a:xfrm>
                  <a:off x="8941410" y="7416900"/>
                  <a:ext cx="3250505" cy="408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nl-BE" sz="2400" dirty="0">
                      <a:solidFill>
                        <a:schemeClr val="tx1"/>
                      </a:solidFill>
                    </a:rPr>
                    <a:t>    	if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2F0278-071B-45CC-999D-F6B316EA6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410" y="7416900"/>
                  <a:ext cx="3250505" cy="408510"/>
                </a:xfrm>
                <a:prstGeom prst="rect">
                  <a:avLst/>
                </a:prstGeom>
                <a:blipFill>
                  <a:blip r:embed="rId19"/>
                  <a:stretch>
                    <a:fillRect l="-3377" t="-149254" r="-2251" b="-2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0EE42C7-F60E-4A67-BC40-17D37DE42F1B}"/>
              </a:ext>
            </a:extLst>
          </p:cNvPr>
          <p:cNvGrpSpPr/>
          <p:nvPr/>
        </p:nvGrpSpPr>
        <p:grpSpPr>
          <a:xfrm>
            <a:off x="6342434" y="2864795"/>
            <a:ext cx="4783111" cy="3139333"/>
            <a:chOff x="6342434" y="2864795"/>
            <a:chExt cx="4783111" cy="313933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5385FA5-49F6-4E2C-B36C-13F84301F5B7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3EE6740-9520-4BFB-A4E1-0F277A381481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F085CB-76D0-45C4-919E-0097C0EA6DCB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D8F657E7-505A-4296-87CD-90D8C6642E5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D8F657E7-505A-4296-87CD-90D8C6642E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EBCDC498-6762-4CE5-88E0-31F938D2154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EBCDC498-6762-4CE5-88E0-31F938D215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07540B1-BAE0-4633-A35F-1C1C0965CF7B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07540B1-BAE0-4633-A35F-1C1C0965C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7407192C-29EE-45E6-9E3E-3E28E9FF6B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7407192C-29EE-45E6-9E3E-3E28E9FF6B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F8C7FE7-44B0-4030-B9C5-1DBFFF87F082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386AB5E-36CE-43DB-9160-B9F08BAAD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D584085D-197E-4035-A377-8D4AEBCD4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962AD46-6489-456E-B4C8-48CC7FBC3E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088E24B-D971-493C-B6AE-BF829FFB0461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088E24B-D971-493C-B6AE-BF829FFB04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E6E56DF-F2EB-42FC-8B06-1B9583A449C9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E6E56DF-F2EB-42FC-8B06-1B9583A449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6C1F2C4F-C323-418B-957C-9196E0DF3387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6C1F2C4F-C323-418B-957C-9196E0DF33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BAED6BC-5365-4B44-A625-AFDE62A42A92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419FC21-F950-4C56-BBA8-2FF8D1138C51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419FC21-F950-4C56-BBA8-2FF8D1138C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048FF232-1FDF-446E-B1E9-6A46A87B3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4F6286-92E4-43E9-9F9D-165D8E9770D9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6722628-6723-44BF-A3F6-34C72A21CF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124FDF57-954D-4723-AA6C-9DF515E28A6C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9096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Mathematical </a:t>
            </a:r>
            <a:r>
              <a:rPr lang="en-US" sz="2400" dirty="0"/>
              <a:t>formalization</a:t>
            </a:r>
            <a:r>
              <a:rPr lang="nl-BE" sz="2400" dirty="0"/>
              <a:t> of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artificial</a:t>
            </a:r>
            <a:r>
              <a:rPr lang="nl-BE" sz="2400" dirty="0"/>
              <a:t> neuron </a:t>
            </a:r>
            <a:r>
              <a:rPr lang="nl-BE" sz="2400" dirty="0" err="1"/>
              <a:t>cell</a:t>
            </a:r>
            <a:r>
              <a:rPr lang="nl-BE" sz="2400" dirty="0"/>
              <a:t> (</a:t>
            </a:r>
            <a:r>
              <a:rPr lang="nl-BE" sz="2400" dirty="0" err="1"/>
              <a:t>Rosenblatt</a:t>
            </a:r>
            <a:r>
              <a:rPr lang="nl-BE" sz="2400" dirty="0"/>
              <a:t>, 1958) </a:t>
            </a:r>
            <a:endParaRPr sz="2400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342900" indent="-342900"/>
                <a:r>
                  <a:rPr lang="en-US" sz="2400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Output: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Parameters: </a:t>
                </a:r>
              </a:p>
              <a:p>
                <a:pPr marL="800100" lvl="1" indent="-342900"/>
                <a:r>
                  <a:rPr lang="en-US" sz="2000" dirty="0"/>
                  <a:t>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800100" lvl="1" indent="-342900"/>
                <a:r>
                  <a:rPr lang="en-US" sz="2000" dirty="0"/>
                  <a:t>Bias: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pPr marL="342900" indent="-342900"/>
                <a:r>
                  <a:rPr lang="en-US" sz="2400" dirty="0">
                    <a:ea typeface="Cambria Math" panose="02040503050406030204" pitchFamily="18" charset="0"/>
                  </a:rPr>
                  <a:t>Activation function: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blipFill>
                <a:blip r:embed="rId17"/>
                <a:stretch>
                  <a:fillRect l="-2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4AE344-9014-4307-A47A-2912EFB11446}"/>
                  </a:ext>
                </a:extLst>
              </p:cNvPr>
              <p:cNvSpPr txBox="1"/>
              <p:nvPr/>
            </p:nvSpPr>
            <p:spPr>
              <a:xfrm>
                <a:off x="838200" y="5368999"/>
                <a:ext cx="2221314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4AE344-9014-4307-A47A-2912EFB11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68999"/>
                <a:ext cx="2221314" cy="4431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0209A21-FC8D-4F36-884F-3E95C07A707B}"/>
              </a:ext>
            </a:extLst>
          </p:cNvPr>
          <p:cNvGrpSpPr/>
          <p:nvPr/>
        </p:nvGrpSpPr>
        <p:grpSpPr>
          <a:xfrm>
            <a:off x="6245157" y="2793998"/>
            <a:ext cx="4880388" cy="3210130"/>
            <a:chOff x="6245157" y="2793998"/>
            <a:chExt cx="4880388" cy="321013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489540F-1F68-4AB4-BE3D-73D4B50E7652}"/>
                </a:ext>
              </a:extLst>
            </p:cNvPr>
            <p:cNvSpPr/>
            <p:nvPr/>
          </p:nvSpPr>
          <p:spPr>
            <a:xfrm>
              <a:off x="7225573" y="2793998"/>
              <a:ext cx="787941" cy="29718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FDCFBD2-70D2-4FFC-805B-C6B67AE3D3FF}"/>
                </a:ext>
              </a:extLst>
            </p:cNvPr>
            <p:cNvSpPr/>
            <p:nvPr/>
          </p:nvSpPr>
          <p:spPr>
            <a:xfrm>
              <a:off x="6245157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338DB95-F125-49E9-9147-46B0992ED18C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0FABBD4-6ECB-4D88-8391-AC783E2162A6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4E9AF34-5497-4F51-A721-CC9DD73315B9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9E0653F-F0A7-432C-9B4F-1A5134102D2B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05DFEA2-1D57-40A8-807D-A8DCBB0C7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00E595B-4BAC-407C-BD43-8F34A77C9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DC5E02C-95F7-49E6-B572-93D6E7E8D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D104E39-2912-476B-A510-8BBF6F4ED107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D104E39-2912-476B-A510-8BBF6F4ED1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C2C5330-5D1A-4F89-9B43-7D65B9252B6E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C2C5330-5D1A-4F89-9B43-7D65B9252B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F3C3CE60-D465-4021-B4F4-830BF24EE29B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F3C3CE60-D465-4021-B4F4-830BF24EE2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DE2868-E1B9-4431-8CCF-5B7A099E82AE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E5B8215-CB4E-4DE5-A728-BB7D4999BB73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E5B8215-CB4E-4DE5-A728-BB7D4999BB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F6DB35AD-D794-4DD9-9AA9-CC48946BC7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FAE9AA-F829-472B-BDFC-A2D001A38079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932BAD32-887D-457F-AF98-6DEFDEEDD37D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932BAD32-887D-457F-AF98-6DEFDEEDD3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137151B5-46D5-4560-BD3E-D72143D4D2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or: Elbow 45">
                <a:extLst>
                  <a:ext uri="{FF2B5EF4-FFF2-40B4-BE49-F238E27FC236}">
                    <a16:creationId xmlns:a16="http://schemas.microsoft.com/office/drawing/2014/main" id="{0E3C1570-55E0-46D8-8D43-331CE8E185AF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906165-1F93-412C-937E-29B793395096}"/>
                  </a:ext>
                </a:extLst>
              </p:cNvPr>
              <p:cNvSpPr/>
              <p:nvPr/>
            </p:nvSpPr>
            <p:spPr>
              <a:xfrm>
                <a:off x="6415348" y="5956150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906165-1F93-412C-937E-29B7933950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348" y="5956150"/>
                <a:ext cx="447558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D2B210D-1CA6-4F2D-89FD-46260224B199}"/>
                  </a:ext>
                </a:extLst>
              </p:cNvPr>
              <p:cNvSpPr/>
              <p:nvPr/>
            </p:nvSpPr>
            <p:spPr>
              <a:xfrm>
                <a:off x="7384985" y="5956150"/>
                <a:ext cx="5116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D2B210D-1CA6-4F2D-89FD-46260224B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985" y="5956150"/>
                <a:ext cx="51167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5F9BEF3A-F50E-42B5-B071-F835D02A3BE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987" y="4985672"/>
            <a:ext cx="2167828" cy="1604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7AB7E5-2041-4407-A9A5-82203EB8A02A}"/>
                  </a:ext>
                </a:extLst>
              </p:cNvPr>
              <p:cNvSpPr txBox="1"/>
              <p:nvPr/>
            </p:nvSpPr>
            <p:spPr>
              <a:xfrm rot="16200000">
                <a:off x="6465038" y="578353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7AB7E5-2041-4407-A9A5-82203EB8A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465038" y="5783532"/>
                <a:ext cx="314189" cy="369332"/>
              </a:xfrm>
              <a:prstGeom prst="rect">
                <a:avLst/>
              </a:prstGeom>
              <a:blipFill>
                <a:blip r:embed="rId22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8C45C0-5F0B-4CA4-BE6F-6F015687BD3F}"/>
                  </a:ext>
                </a:extLst>
              </p:cNvPr>
              <p:cNvSpPr txBox="1"/>
              <p:nvPr/>
            </p:nvSpPr>
            <p:spPr>
              <a:xfrm rot="16200000">
                <a:off x="7450674" y="5783531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8C45C0-5F0B-4CA4-BE6F-6F015687B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450674" y="5783531"/>
                <a:ext cx="314189" cy="369332"/>
              </a:xfrm>
              <a:prstGeom prst="rect">
                <a:avLst/>
              </a:prstGeom>
              <a:blipFill>
                <a:blip r:embed="rId23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43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E63E-3A20-4527-9E5D-7F2E121FD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E6C89-C33E-4622-A1ED-FBF43EC97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Activate functions can be any non-linear, differentiable function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ED24B-E3EC-496D-815E-637BFFCE3A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020833-19D4-49D6-B2E5-4C0860C2BB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7477178"/>
                  </p:ext>
                </p:extLst>
              </p:nvPr>
            </p:nvGraphicFramePr>
            <p:xfrm>
              <a:off x="945204" y="2894366"/>
              <a:ext cx="5873885" cy="2922691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3296055">
                      <a:extLst>
                        <a:ext uri="{9D8B030D-6E8A-4147-A177-3AD203B41FA5}">
                          <a16:colId xmlns:a16="http://schemas.microsoft.com/office/drawing/2014/main" val="1258580036"/>
                        </a:ext>
                      </a:extLst>
                    </a:gridCol>
                    <a:gridCol w="2577830">
                      <a:extLst>
                        <a:ext uri="{9D8B030D-6E8A-4147-A177-3AD203B41FA5}">
                          <a16:colId xmlns:a16="http://schemas.microsoft.com/office/drawing/2014/main" val="2092944386"/>
                        </a:ext>
                      </a:extLst>
                    </a:gridCol>
                  </a:tblGrid>
                  <a:tr h="45728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Step function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  <a:p>
                          <a:endParaRPr lang="en-US" sz="1800" dirty="0"/>
                        </a:p>
                        <a:p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0199731"/>
                      </a:ext>
                    </a:extLst>
                  </a:tr>
                  <a:tr h="753892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Sigmoid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532215"/>
                      </a:ext>
                    </a:extLst>
                  </a:tr>
                  <a:tr h="797115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Tanh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331375"/>
                      </a:ext>
                    </a:extLst>
                  </a:tr>
                  <a:tr h="45728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Rectified Linear Unit (</a:t>
                          </a:r>
                          <a:r>
                            <a:rPr lang="en-US" sz="1800" dirty="0" err="1"/>
                            <a:t>ReLU</a:t>
                          </a:r>
                          <a:r>
                            <a:rPr lang="en-US" sz="18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⁡(0,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8110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020833-19D4-49D6-B2E5-4C0860C2BB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7477178"/>
                  </p:ext>
                </p:extLst>
              </p:nvPr>
            </p:nvGraphicFramePr>
            <p:xfrm>
              <a:off x="945204" y="2894366"/>
              <a:ext cx="5873885" cy="2922691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3296055">
                      <a:extLst>
                        <a:ext uri="{9D8B030D-6E8A-4147-A177-3AD203B41FA5}">
                          <a16:colId xmlns:a16="http://schemas.microsoft.com/office/drawing/2014/main" val="1258580036"/>
                        </a:ext>
                      </a:extLst>
                    </a:gridCol>
                    <a:gridCol w="2577830">
                      <a:extLst>
                        <a:ext uri="{9D8B030D-6E8A-4147-A177-3AD203B41FA5}">
                          <a16:colId xmlns:a16="http://schemas.microsoft.com/office/drawing/2014/main" val="209294438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Step function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  <a:p>
                          <a:endParaRPr lang="en-US" sz="1800" dirty="0"/>
                        </a:p>
                        <a:p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0199731"/>
                      </a:ext>
                    </a:extLst>
                  </a:tr>
                  <a:tr h="753892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Sigmoid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28132" t="-124000" r="-473" b="-1664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532215"/>
                      </a:ext>
                    </a:extLst>
                  </a:tr>
                  <a:tr h="797115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Tanh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28132" t="-213740" r="-473" b="-587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331375"/>
                      </a:ext>
                    </a:extLst>
                  </a:tr>
                  <a:tr h="45728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Rectified Linear Unit (</a:t>
                          </a:r>
                          <a:r>
                            <a:rPr lang="en-US" sz="1800" dirty="0" err="1"/>
                            <a:t>ReLU</a:t>
                          </a:r>
                          <a:r>
                            <a:rPr lang="en-US" sz="18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28132" t="-548000" r="-473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8110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B26A7AF-945F-42D3-B4CE-BEBBF4C9A15C}"/>
              </a:ext>
            </a:extLst>
          </p:cNvPr>
          <p:cNvGrpSpPr/>
          <p:nvPr/>
        </p:nvGrpSpPr>
        <p:grpSpPr>
          <a:xfrm>
            <a:off x="4299625" y="2996131"/>
            <a:ext cx="2328439" cy="733857"/>
            <a:chOff x="4192621" y="3190684"/>
            <a:chExt cx="2328439" cy="733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2D1B887-97CA-462C-962C-D3BBBB4C6AD8}"/>
                    </a:ext>
                  </a:extLst>
                </p:cNvPr>
                <p:cNvSpPr txBox="1"/>
                <p:nvPr/>
              </p:nvSpPr>
              <p:spPr>
                <a:xfrm>
                  <a:off x="4192621" y="3364895"/>
                  <a:ext cx="749436" cy="332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nl-BE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2D1B887-97CA-462C-962C-D3BBBB4C6A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2621" y="3364895"/>
                  <a:ext cx="749436" cy="332399"/>
                </a:xfrm>
                <a:prstGeom prst="rect">
                  <a:avLst/>
                </a:prstGeom>
                <a:blipFill>
                  <a:blip r:embed="rId4"/>
                  <a:stretch>
                    <a:fillRect l="-3252" r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9F15214E-2337-4EF3-A79A-3E75A25D9055}"/>
                </a:ext>
              </a:extLst>
            </p:cNvPr>
            <p:cNvSpPr/>
            <p:nvPr/>
          </p:nvSpPr>
          <p:spPr>
            <a:xfrm>
              <a:off x="4990152" y="3223549"/>
              <a:ext cx="149813" cy="653958"/>
            </a:xfrm>
            <a:prstGeom prst="leftBrace">
              <a:avLst>
                <a:gd name="adj1" fmla="val 57657"/>
                <a:gd name="adj2" fmla="val 50000"/>
              </a:avLst>
            </a:prstGeom>
            <a:ln w="1905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16FF483-C0CA-4334-9C48-51AF9E9779F0}"/>
                    </a:ext>
                  </a:extLst>
                </p:cNvPr>
                <p:cNvSpPr txBox="1"/>
                <p:nvPr/>
              </p:nvSpPr>
              <p:spPr>
                <a:xfrm>
                  <a:off x="5188058" y="3213956"/>
                  <a:ext cx="365485" cy="332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nl-BE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16FF483-C0CA-4334-9C48-51AF9E9779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8058" y="3213956"/>
                  <a:ext cx="365485" cy="332399"/>
                </a:xfrm>
                <a:prstGeom prst="rect">
                  <a:avLst/>
                </a:prstGeom>
                <a:blipFill>
                  <a:blip r:embed="rId5"/>
                  <a:stretch>
                    <a:fillRect l="-3333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E6BB3AB-84A4-438E-BAC1-51D1088A415E}"/>
                    </a:ext>
                  </a:extLst>
                </p:cNvPr>
                <p:cNvSpPr txBox="1"/>
                <p:nvPr/>
              </p:nvSpPr>
              <p:spPr>
                <a:xfrm>
                  <a:off x="5188058" y="3573676"/>
                  <a:ext cx="192360" cy="332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nl-BE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E6BB3AB-84A4-438E-BAC1-51D1088A4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8058" y="3573676"/>
                  <a:ext cx="192360" cy="332399"/>
                </a:xfrm>
                <a:prstGeom prst="rect">
                  <a:avLst/>
                </a:prstGeom>
                <a:blipFill>
                  <a:blip r:embed="rId6"/>
                  <a:stretch>
                    <a:fillRect l="-29032" r="-258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475A5EC-811E-462E-99BD-5F52BC06FFA1}"/>
                    </a:ext>
                  </a:extLst>
                </p:cNvPr>
                <p:cNvSpPr/>
                <p:nvPr/>
              </p:nvSpPr>
              <p:spPr>
                <a:xfrm>
                  <a:off x="5611067" y="3190684"/>
                  <a:ext cx="90999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nl-BE" sz="1800" dirty="0">
                      <a:solidFill>
                        <a:schemeClr val="tx1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475A5EC-811E-462E-99BD-5F52BC06FF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1067" y="3190684"/>
                  <a:ext cx="90999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53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926A10E-9D61-4457-8405-990E0989BABE}"/>
                    </a:ext>
                  </a:extLst>
                </p:cNvPr>
                <p:cNvSpPr/>
                <p:nvPr/>
              </p:nvSpPr>
              <p:spPr>
                <a:xfrm>
                  <a:off x="5611067" y="3555209"/>
                  <a:ext cx="90999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nl-BE" sz="1800" dirty="0">
                      <a:solidFill>
                        <a:schemeClr val="tx1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926A10E-9D61-4457-8405-990E0989BA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1067" y="3555209"/>
                  <a:ext cx="90999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3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237D88-07B0-4C90-AB20-DDE1F44FA149}"/>
              </a:ext>
            </a:extLst>
          </p:cNvPr>
          <p:cNvGrpSpPr/>
          <p:nvPr/>
        </p:nvGrpSpPr>
        <p:grpSpPr>
          <a:xfrm>
            <a:off x="7349139" y="2706254"/>
            <a:ext cx="4065662" cy="3409789"/>
            <a:chOff x="7349139" y="2706254"/>
            <a:chExt cx="4065662" cy="34097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5401C4-250D-47BE-82B9-042D5F294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89" t="5203" r="6089" b="5203"/>
            <a:stretch/>
          </p:blipFill>
          <p:spPr>
            <a:xfrm>
              <a:off x="7349139" y="2706254"/>
              <a:ext cx="4065662" cy="31108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3272310-E3C0-4FBF-A4CC-BF326839F064}"/>
                    </a:ext>
                  </a:extLst>
                </p:cNvPr>
                <p:cNvSpPr/>
                <p:nvPr/>
              </p:nvSpPr>
              <p:spPr>
                <a:xfrm>
                  <a:off x="9266153" y="5746711"/>
                  <a:ext cx="3649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3272310-E3C0-4FBF-A4CC-BF326839F0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153" y="5746711"/>
                  <a:ext cx="36497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BAD75D1-77C5-4689-A77C-033B7B48F828}"/>
              </a:ext>
            </a:extLst>
          </p:cNvPr>
          <p:cNvSpPr/>
          <p:nvPr/>
        </p:nvSpPr>
        <p:spPr>
          <a:xfrm>
            <a:off x="945204" y="5812662"/>
            <a:ext cx="18377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55600">
              <a:buSzPts val="2000"/>
            </a:pPr>
            <a:r>
              <a:rPr lang="en-US" dirty="0">
                <a:solidFill>
                  <a:schemeClr val="tx1"/>
                </a:solidFill>
              </a:rPr>
              <a:t>Nair &amp; Hinton, 2010</a:t>
            </a:r>
          </a:p>
        </p:txBody>
      </p:sp>
    </p:spTree>
    <p:extLst>
      <p:ext uri="{BB962C8B-B14F-4D97-AF65-F5344CB8AC3E}">
        <p14:creationId xmlns:p14="http://schemas.microsoft.com/office/powerpoint/2010/main" val="1616655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23D20-A033-42F8-8BCB-1DCA39D8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6B2986-2C44-49CF-9871-F570D16E829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41787"/>
                <a:ext cx="5778249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	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2×1+7×1−8.5</m:t>
                        </m:r>
                      </m:e>
                    </m:d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	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.5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endParaRPr lang="nl-BE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	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3×1+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2×1+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×1−8.5</m:t>
                        </m:r>
                      </m:e>
                    </m:d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	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.5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76200" indent="0">
                  <a:buNone/>
                </a:pPr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6B2986-2C44-49CF-9871-F570D16E82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41787"/>
                <a:ext cx="5778249" cy="4274256"/>
              </a:xfrm>
              <a:blipFill>
                <a:blip r:embed="rId2"/>
                <a:stretch>
                  <a:fillRect l="-1266" b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C4DFA-2691-4D7F-A9C6-E70C80293B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</a:t>
            </a:fld>
            <a:endParaRPr lang="nl-B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AB8110B-3FC2-448F-8026-BA0C4FB16E44}"/>
              </a:ext>
            </a:extLst>
          </p:cNvPr>
          <p:cNvGrpSpPr/>
          <p:nvPr/>
        </p:nvGrpSpPr>
        <p:grpSpPr>
          <a:xfrm>
            <a:off x="6691445" y="2453852"/>
            <a:ext cx="4801745" cy="3139333"/>
            <a:chOff x="6323800" y="2864795"/>
            <a:chExt cx="4801745" cy="313933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29B5BD-1731-43E1-9668-B086AC270006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33A8408-F0E9-45C7-96A4-450DF2FD0CC2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CA78B58E-EE1F-4E38-8BBC-9346A1454E50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3C798E7-BF7E-4AA9-BF5D-F0A9CA09455B}"/>
                    </a:ext>
                  </a:extLst>
                </p:cNvPr>
                <p:cNvSpPr/>
                <p:nvPr/>
              </p:nvSpPr>
              <p:spPr>
                <a:xfrm>
                  <a:off x="6342434" y="2864795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3C798E7-BF7E-4AA9-BF5D-F0A9CA0945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2864795"/>
                  <a:ext cx="603115" cy="603115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09D5FC3-98FD-4F71-93D3-12B4CEA6DEBB}"/>
                    </a:ext>
                  </a:extLst>
                </p:cNvPr>
                <p:cNvSpPr/>
                <p:nvPr/>
              </p:nvSpPr>
              <p:spPr>
                <a:xfrm>
                  <a:off x="6342434" y="3575288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09D5FC3-98FD-4F71-93D3-12B4CEA6DE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3575288"/>
                  <a:ext cx="603115" cy="603115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6050F95-9288-4620-B36F-4249C6684420}"/>
                    </a:ext>
                  </a:extLst>
                </p:cNvPr>
                <p:cNvSpPr/>
                <p:nvPr/>
              </p:nvSpPr>
              <p:spPr>
                <a:xfrm>
                  <a:off x="6342434" y="4992420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6050F95-9288-4620-B36F-4249C66844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4992420"/>
                  <a:ext cx="603115" cy="603115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8606EB-5546-42ED-8A42-71D2FFC295E2}"/>
                </a:ext>
              </a:extLst>
            </p:cNvPr>
            <p:cNvCxnSpPr>
              <a:cxnSpLocks/>
            </p:cNvCxnSpPr>
            <p:nvPr/>
          </p:nvCxnSpPr>
          <p:spPr>
            <a:xfrm>
              <a:off x="7033098" y="3213100"/>
              <a:ext cx="1245140" cy="6637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F45BF4-841F-4D22-BE94-CE855D58914F}"/>
                </a:ext>
              </a:extLst>
            </p:cNvPr>
            <p:cNvCxnSpPr>
              <a:cxnSpLocks/>
            </p:cNvCxnSpPr>
            <p:nvPr/>
          </p:nvCxnSpPr>
          <p:spPr>
            <a:xfrm>
              <a:off x="7039928" y="3940046"/>
              <a:ext cx="1141034" cy="1509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EC3ADA-3CD3-42F0-89BF-F036C6DE3B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3098" y="4618282"/>
              <a:ext cx="1245140" cy="5685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52080D0-ECAE-4146-9615-8B44B1A08E3C}"/>
                    </a:ext>
                  </a:extLst>
                </p:cNvPr>
                <p:cNvSpPr/>
                <p:nvPr/>
              </p:nvSpPr>
              <p:spPr>
                <a:xfrm>
                  <a:off x="7458855" y="3101343"/>
                  <a:ext cx="4395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52080D0-ECAE-4146-9615-8B44B1A08E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8855" y="3101343"/>
                  <a:ext cx="43954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B547D4A-878A-430F-B847-7B57CCC52203}"/>
                    </a:ext>
                  </a:extLst>
                </p:cNvPr>
                <p:cNvSpPr/>
                <p:nvPr/>
              </p:nvSpPr>
              <p:spPr>
                <a:xfrm>
                  <a:off x="7138152" y="3548095"/>
                  <a:ext cx="4395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B547D4A-878A-430F-B847-7B57CCC522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8152" y="3548095"/>
                  <a:ext cx="439544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2DF1B58-0893-4441-B329-81DDBE03A313}"/>
                    </a:ext>
                  </a:extLst>
                </p:cNvPr>
                <p:cNvSpPr/>
                <p:nvPr/>
              </p:nvSpPr>
              <p:spPr>
                <a:xfrm>
                  <a:off x="7148203" y="4511901"/>
                  <a:ext cx="4395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2DF1B58-0893-4441-B329-81DDBE03A3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8203" y="4511901"/>
                  <a:ext cx="439544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D91CCB-E68A-4AA5-943F-B9C8B364ACE8}"/>
                </a:ext>
              </a:extLst>
            </p:cNvPr>
            <p:cNvGrpSpPr/>
            <p:nvPr/>
          </p:nvGrpSpPr>
          <p:grpSpPr>
            <a:xfrm>
              <a:off x="8687726" y="4985672"/>
              <a:ext cx="671979" cy="1018456"/>
              <a:chOff x="8687726" y="4781391"/>
              <a:chExt cx="671979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E62EE6AF-FF03-41F5-8B77-B103A20F0CB0}"/>
                      </a:ext>
                    </a:extLst>
                  </p:cNvPr>
                  <p:cNvSpPr/>
                  <p:nvPr/>
                </p:nvSpPr>
                <p:spPr>
                  <a:xfrm>
                    <a:off x="8687726" y="5338182"/>
                    <a:ext cx="67197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8.5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E62EE6AF-FF03-41F5-8B77-B103A20F0C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87726" y="5338182"/>
                    <a:ext cx="671979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EEF4E3C-3C26-4447-9AA9-BA8410B766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8A8862A-52D8-4289-BB4D-6B0DAC59015A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AC77BCCA-D0B3-4F28-BC54-EBDF688FB297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40BFF36-A322-4D85-8D06-90A59F4E4C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0A7D54C4-3280-4B2F-A341-E842C1698D6C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9A50A1B-A430-44AC-9422-7466B6C2A553}"/>
                    </a:ext>
                  </a:extLst>
                </p:cNvPr>
                <p:cNvSpPr/>
                <p:nvPr/>
              </p:nvSpPr>
              <p:spPr>
                <a:xfrm>
                  <a:off x="6323800" y="4283854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9A50A1B-A430-44AC-9422-7466B6C2A5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800" y="4283854"/>
                  <a:ext cx="603115" cy="603115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F06BBAD-DF21-4433-BF4B-108FF5A14A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9928" y="4329364"/>
              <a:ext cx="1159877" cy="2560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46BEBD4-6B06-4865-86EA-8141708C5821}"/>
                    </a:ext>
                  </a:extLst>
                </p:cNvPr>
                <p:cNvSpPr/>
                <p:nvPr/>
              </p:nvSpPr>
              <p:spPr>
                <a:xfrm>
                  <a:off x="7091823" y="4040255"/>
                  <a:ext cx="4395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46BEBD4-6B06-4865-86EA-8141708C58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1823" y="4040255"/>
                  <a:ext cx="439544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493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69788-7A76-4189-A51F-A1071980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70F98-E612-4EBB-93AD-945B88797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Multiple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73DF7-F559-47B4-BBB7-84B2B566A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</a:t>
            </a:fld>
            <a:endParaRPr lang="nl-BE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33D6EBD-04C7-485B-AD2E-CF9C79E13F6E}"/>
              </a:ext>
            </a:extLst>
          </p:cNvPr>
          <p:cNvGrpSpPr/>
          <p:nvPr/>
        </p:nvGrpSpPr>
        <p:grpSpPr>
          <a:xfrm>
            <a:off x="5364312" y="2793998"/>
            <a:ext cx="4880388" cy="3210130"/>
            <a:chOff x="6245157" y="2793998"/>
            <a:chExt cx="4880388" cy="3210130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E76A0D76-DBBC-49C6-9BD8-460E8D644F31}"/>
                </a:ext>
              </a:extLst>
            </p:cNvPr>
            <p:cNvSpPr/>
            <p:nvPr/>
          </p:nvSpPr>
          <p:spPr>
            <a:xfrm>
              <a:off x="7225573" y="2793998"/>
              <a:ext cx="787941" cy="29718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407B51B-E808-466D-BA9C-BE16D8E9514E}"/>
                </a:ext>
              </a:extLst>
            </p:cNvPr>
            <p:cNvSpPr/>
            <p:nvPr/>
          </p:nvSpPr>
          <p:spPr>
            <a:xfrm>
              <a:off x="6245157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87F6F0A-0855-44DB-8877-EE14BBA489D9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E9825A5-969B-464E-B593-24B63F23D218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9D48F4A5-3576-4525-AD65-B55FBE3E1A5E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7E09382-64CA-453E-A73B-4BB50CD2AFB4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D1C02DE8-880E-467A-B5EC-EC35AC4FA315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A5136519-5D87-4B65-81A9-64D888998759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6987FB7A-9A68-4245-94D8-5D5F042915C0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A1B65225-0995-4B58-AE27-D9361D85949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F6F3BBD-8C67-48A4-B4BA-500B581770D4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531F09E-4809-4B6F-B232-0BC7B29CE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8B14F5F6-E732-455D-B8F0-E1A5BB1F53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4261C8E-40E6-4F91-BFED-230CD554EB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507B9C3F-EB13-4BE2-924E-44796E9B58CE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D104E39-2912-476B-A510-8BBF6F4ED1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45B8BE28-F448-48CA-835A-E43051842802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C2C5330-5D1A-4F89-9B43-7D65B9252B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3E405D9C-8494-47A5-9300-EC5D6DCCF781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F3C3CE60-D465-4021-B4F4-830BF24EE2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BC7C789-1595-47C8-B2CA-19771C1FF90B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2AC0C43F-F687-499A-BFCA-3DAB2E0F95F0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E5B8215-CB4E-4DE5-A728-BB7D4999BB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4050DDF2-41FE-45CB-8FD0-5461739F9F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0630534-2425-417B-99F5-9202A92F213D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CE7CAA6E-4423-427E-BCB1-66016155C04E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932BAD32-887D-457F-AF98-6DEFDEEDD3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CFDBA25B-5C06-4D98-846E-061F945BBF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or: Elbow 68">
                <a:extLst>
                  <a:ext uri="{FF2B5EF4-FFF2-40B4-BE49-F238E27FC236}">
                    <a16:creationId xmlns:a16="http://schemas.microsoft.com/office/drawing/2014/main" id="{505EF8BC-DFBA-4FD8-ADFB-4EA7F70C3E9F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9D68DF8-DDFA-4EB4-A3B7-851D39430FBD}"/>
                  </a:ext>
                </a:extLst>
              </p:cNvPr>
              <p:cNvSpPr/>
              <p:nvPr/>
            </p:nvSpPr>
            <p:spPr>
              <a:xfrm>
                <a:off x="6504140" y="5956150"/>
                <a:ext cx="5116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9D68DF8-DDFA-4EB4-A3B7-851D39430F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140" y="5956150"/>
                <a:ext cx="511679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BB5C943-2C14-40C2-879A-CE7230A3313D}"/>
                  </a:ext>
                </a:extLst>
              </p:cNvPr>
              <p:cNvSpPr txBox="1"/>
              <p:nvPr/>
            </p:nvSpPr>
            <p:spPr>
              <a:xfrm rot="16200000">
                <a:off x="6569829" y="5783531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BB5C943-2C14-40C2-879A-CE7230A33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569829" y="5783531"/>
                <a:ext cx="314189" cy="369332"/>
              </a:xfrm>
              <a:prstGeom prst="rect">
                <a:avLst/>
              </a:prstGeom>
              <a:blipFill>
                <a:blip r:embed="rId16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51806A-E552-4058-857C-99E884EFA205}"/>
                  </a:ext>
                </a:extLst>
              </p:cNvPr>
              <p:cNvSpPr/>
              <p:nvPr/>
            </p:nvSpPr>
            <p:spPr>
              <a:xfrm>
                <a:off x="5534503" y="5991408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51806A-E552-4058-857C-99E884EFA2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503" y="5991408"/>
                <a:ext cx="447558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40B0BF-70D4-4F0B-B9CA-C15C34C4E03E}"/>
                  </a:ext>
                </a:extLst>
              </p:cNvPr>
              <p:cNvSpPr txBox="1"/>
              <p:nvPr/>
            </p:nvSpPr>
            <p:spPr>
              <a:xfrm rot="16200000">
                <a:off x="5584193" y="578353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40B0BF-70D4-4F0B-B9CA-C15C34C4E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84193" y="5783532"/>
                <a:ext cx="314189" cy="369332"/>
              </a:xfrm>
              <a:prstGeom prst="rect">
                <a:avLst/>
              </a:prstGeom>
              <a:blipFill>
                <a:blip r:embed="rId18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87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5A6DEB6-6B21-4260-B1E6-53CDF138497E}"/>
              </a:ext>
            </a:extLst>
          </p:cNvPr>
          <p:cNvSpPr/>
          <p:nvPr/>
        </p:nvSpPr>
        <p:spPr>
          <a:xfrm>
            <a:off x="7315752" y="2793997"/>
            <a:ext cx="787941" cy="2971801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69788-7A76-4189-A51F-A1071980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870F98-E612-4EBB-93AD-945B88797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1" y="1841787"/>
                <a:ext cx="418524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Multiple outputs: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Multiple weight 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Multiple biases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5080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870F98-E612-4EBB-93AD-945B88797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1" y="1841787"/>
                <a:ext cx="4185244" cy="4274256"/>
              </a:xfrm>
              <a:blipFill>
                <a:blip r:embed="rId2"/>
                <a:stretch>
                  <a:fillRect l="-1895" r="-2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73DF7-F559-47B4-BBB7-84B2B566A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</a:t>
            </a:fld>
            <a:endParaRPr lang="nl-BE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91DBBA1-1894-4796-B6A1-F1805257DF6E}"/>
              </a:ext>
            </a:extLst>
          </p:cNvPr>
          <p:cNvSpPr/>
          <p:nvPr/>
        </p:nvSpPr>
        <p:spPr>
          <a:xfrm>
            <a:off x="6344728" y="2793998"/>
            <a:ext cx="787941" cy="29718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18C29D1-0495-45C3-9F2F-D7FD298C5E79}"/>
              </a:ext>
            </a:extLst>
          </p:cNvPr>
          <p:cNvSpPr/>
          <p:nvPr/>
        </p:nvSpPr>
        <p:spPr>
          <a:xfrm>
            <a:off x="5364312" y="2793999"/>
            <a:ext cx="787941" cy="29718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228A15-92DE-4F5F-B0A4-6CE37D8FF5FF}"/>
              </a:ext>
            </a:extLst>
          </p:cNvPr>
          <p:cNvGrpSpPr/>
          <p:nvPr/>
        </p:nvGrpSpPr>
        <p:grpSpPr>
          <a:xfrm>
            <a:off x="5461589" y="2864795"/>
            <a:ext cx="603115" cy="2827506"/>
            <a:chOff x="6342434" y="2660514"/>
            <a:chExt cx="603115" cy="2827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FFA43277-A418-4B22-B94C-30BDE0B61F3B}"/>
                    </a:ext>
                  </a:extLst>
                </p:cNvPr>
                <p:cNvSpPr/>
                <p:nvPr/>
              </p:nvSpPr>
              <p:spPr>
                <a:xfrm>
                  <a:off x="6342434" y="2660514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B8DEFAA-55A3-4BEA-8CAF-5F4C8AA7E4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2660514"/>
                  <a:ext cx="603115" cy="603115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68A0BA3-C82B-42FF-B819-315751A65DDA}"/>
                    </a:ext>
                  </a:extLst>
                </p:cNvPr>
                <p:cNvSpPr/>
                <p:nvPr/>
              </p:nvSpPr>
              <p:spPr>
                <a:xfrm>
                  <a:off x="6342434" y="3371007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C16837A-D3D2-4BFF-8331-6C03A7744E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3371007"/>
                  <a:ext cx="603115" cy="603115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D30AF682-6AA7-42F5-A840-2FFB645CDBC3}"/>
                    </a:ext>
                  </a:extLst>
                </p:cNvPr>
                <p:cNvSpPr/>
                <p:nvPr/>
              </p:nvSpPr>
              <p:spPr>
                <a:xfrm>
                  <a:off x="6342434" y="4884905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06D45A3-BBF3-4D0F-99B4-79AEEA110A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4884905"/>
                  <a:ext cx="603115" cy="603115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719895FE-DCFA-4A3C-8502-6256AF6E7979}"/>
                    </a:ext>
                  </a:extLst>
                </p:cNvPr>
                <p:cNvSpPr/>
                <p:nvPr/>
              </p:nvSpPr>
              <p:spPr>
                <a:xfrm rot="5400000">
                  <a:off x="6464488" y="4183169"/>
                  <a:ext cx="50045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6FB03E3-6437-4E64-99D8-809C36F58F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464488" y="4183169"/>
                  <a:ext cx="500457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095C29-1303-4CFA-826E-C02DE85D2829}"/>
              </a:ext>
            </a:extLst>
          </p:cNvPr>
          <p:cNvCxnSpPr>
            <a:cxnSpLocks/>
          </p:cNvCxnSpPr>
          <p:nvPr/>
        </p:nvCxnSpPr>
        <p:spPr>
          <a:xfrm>
            <a:off x="6152253" y="3213100"/>
            <a:ext cx="2147837" cy="215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870C855-AB61-4A8A-9DCE-FCA361D21028}"/>
              </a:ext>
            </a:extLst>
          </p:cNvPr>
          <p:cNvCxnSpPr>
            <a:cxnSpLocks/>
          </p:cNvCxnSpPr>
          <p:nvPr/>
        </p:nvCxnSpPr>
        <p:spPr>
          <a:xfrm flipV="1">
            <a:off x="6159083" y="3638413"/>
            <a:ext cx="2141007" cy="2384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175C56E-3944-4F1A-8819-132DC22887D1}"/>
              </a:ext>
            </a:extLst>
          </p:cNvPr>
          <p:cNvCxnSpPr>
            <a:cxnSpLocks/>
          </p:cNvCxnSpPr>
          <p:nvPr/>
        </p:nvCxnSpPr>
        <p:spPr>
          <a:xfrm flipV="1">
            <a:off x="6152253" y="3978915"/>
            <a:ext cx="2236412" cy="12079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45141ED-E8B9-4E9D-9D58-00C90F4E31CE}"/>
                  </a:ext>
                </a:extLst>
              </p:cNvPr>
              <p:cNvSpPr/>
              <p:nvPr/>
            </p:nvSpPr>
            <p:spPr>
              <a:xfrm>
                <a:off x="6442239" y="2826504"/>
                <a:ext cx="82349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45141ED-E8B9-4E9D-9D58-00C90F4E3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239" y="2826504"/>
                <a:ext cx="823495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0BB0DF-1B46-4838-9038-CD91F1DF881C}"/>
                  </a:ext>
                </a:extLst>
              </p:cNvPr>
              <p:cNvSpPr/>
              <p:nvPr/>
            </p:nvSpPr>
            <p:spPr>
              <a:xfrm>
                <a:off x="6425389" y="3707270"/>
                <a:ext cx="82349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0BB0DF-1B46-4838-9038-CD91F1DF8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389" y="3707270"/>
                <a:ext cx="823495" cy="477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7188E49-498F-4AA8-9AFA-BA8A0B01BE63}"/>
                  </a:ext>
                </a:extLst>
              </p:cNvPr>
              <p:cNvSpPr/>
              <p:nvPr/>
            </p:nvSpPr>
            <p:spPr>
              <a:xfrm>
                <a:off x="6434980" y="4804110"/>
                <a:ext cx="855299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7188E49-498F-4AA8-9AFA-BA8A0B01B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980" y="4804110"/>
                <a:ext cx="855299" cy="4778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626E64C1-C911-42A3-8A01-AB5107A16CA5}"/>
              </a:ext>
            </a:extLst>
          </p:cNvPr>
          <p:cNvGrpSpPr/>
          <p:nvPr/>
        </p:nvGrpSpPr>
        <p:grpSpPr>
          <a:xfrm>
            <a:off x="8770032" y="5839544"/>
            <a:ext cx="599780" cy="957413"/>
            <a:chOff x="8742972" y="4781391"/>
            <a:chExt cx="599780" cy="9574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71E173E9-4537-4F66-89F2-C68E19DA7D67}"/>
                    </a:ext>
                  </a:extLst>
                </p:cNvPr>
                <p:cNvSpPr/>
                <p:nvPr/>
              </p:nvSpPr>
              <p:spPr>
                <a:xfrm>
                  <a:off x="8742972" y="5277139"/>
                  <a:ext cx="59978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71E173E9-4537-4F66-89F2-C68E19DA7D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2972" y="5277139"/>
                  <a:ext cx="599780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C775EC-301E-47D0-B6D1-4057D6921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3716" y="4781391"/>
              <a:ext cx="0" cy="5474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BE84A09-8848-4196-83D6-E2E20BE909A9}"/>
                  </a:ext>
                </a:extLst>
              </p:cNvPr>
              <p:cNvSpPr/>
              <p:nvPr/>
            </p:nvSpPr>
            <p:spPr>
              <a:xfrm>
                <a:off x="5534503" y="5991408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BE84A09-8848-4196-83D6-E2E20BE90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503" y="5991408"/>
                <a:ext cx="447558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506B9F4-921B-4A69-A239-A716F87CACB8}"/>
                  </a:ext>
                </a:extLst>
              </p:cNvPr>
              <p:cNvSpPr/>
              <p:nvPr/>
            </p:nvSpPr>
            <p:spPr>
              <a:xfrm>
                <a:off x="6434980" y="5998863"/>
                <a:ext cx="659091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506B9F4-921B-4A69-A239-A716F87CA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980" y="5998863"/>
                <a:ext cx="659091" cy="470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74ABCE-9D7D-4492-BCE9-ADEB1E7660BD}"/>
                  </a:ext>
                </a:extLst>
              </p:cNvPr>
              <p:cNvSpPr txBox="1"/>
              <p:nvPr/>
            </p:nvSpPr>
            <p:spPr>
              <a:xfrm rot="16200000">
                <a:off x="5584193" y="578353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74ABCE-9D7D-4492-BCE9-ADEB1E766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84193" y="5783532"/>
                <a:ext cx="314189" cy="369332"/>
              </a:xfrm>
              <a:prstGeom prst="rect">
                <a:avLst/>
              </a:prstGeom>
              <a:blipFill>
                <a:blip r:embed="rId16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AE8B6C-FEEC-4B8D-A51A-9E0752C358EA}"/>
                  </a:ext>
                </a:extLst>
              </p:cNvPr>
              <p:cNvSpPr txBox="1"/>
              <p:nvPr/>
            </p:nvSpPr>
            <p:spPr>
              <a:xfrm rot="16200000">
                <a:off x="6569829" y="5783531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AE8B6C-FEEC-4B8D-A51A-9E0752C35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569829" y="5783531"/>
                <a:ext cx="314189" cy="369332"/>
              </a:xfrm>
              <a:prstGeom prst="rect">
                <a:avLst/>
              </a:prstGeom>
              <a:blipFill>
                <a:blip r:embed="rId17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71AED6B-C0A6-4121-BF43-25557E76618A}"/>
                  </a:ext>
                </a:extLst>
              </p:cNvPr>
              <p:cNvSpPr/>
              <p:nvPr/>
            </p:nvSpPr>
            <p:spPr>
              <a:xfrm>
                <a:off x="10549490" y="3254121"/>
                <a:ext cx="603115" cy="60311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71AED6B-C0A6-4121-BF43-25557E766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490" y="3254121"/>
                <a:ext cx="603115" cy="60311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42A7CA1-B389-45DC-996C-987F5ED499A6}"/>
                  </a:ext>
                </a:extLst>
              </p:cNvPr>
              <p:cNvSpPr/>
              <p:nvPr/>
            </p:nvSpPr>
            <p:spPr>
              <a:xfrm>
                <a:off x="10549490" y="4702559"/>
                <a:ext cx="603115" cy="60311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42A7CA1-B389-45DC-996C-987F5ED49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490" y="4702559"/>
                <a:ext cx="603115" cy="603115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4ECF9A2-CE3F-450B-876B-FF882E0F8AC0}"/>
              </a:ext>
            </a:extLst>
          </p:cNvPr>
          <p:cNvGrpSpPr/>
          <p:nvPr/>
        </p:nvGrpSpPr>
        <p:grpSpPr>
          <a:xfrm>
            <a:off x="8394469" y="2899371"/>
            <a:ext cx="2060642" cy="2761053"/>
            <a:chOff x="8394469" y="2899371"/>
            <a:chExt cx="2060642" cy="276105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F2FA776-D20A-47F5-B265-42FAA7714590}"/>
                </a:ext>
              </a:extLst>
            </p:cNvPr>
            <p:cNvGrpSpPr/>
            <p:nvPr/>
          </p:nvGrpSpPr>
          <p:grpSpPr>
            <a:xfrm>
              <a:off x="8394469" y="2899371"/>
              <a:ext cx="1312615" cy="1312615"/>
              <a:chOff x="8610600" y="3736040"/>
              <a:chExt cx="1312615" cy="1312615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123DFBC-8140-483D-BFCE-8DBFDCA04AE0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6B09365-45B1-4D11-8457-20FF208E0E0D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79D7F0C-FC1B-4016-87A0-873F9603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4930" y="3555678"/>
              <a:ext cx="60018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0484E62E-6391-4F1C-8F79-7D6B7AD3C2A8}"/>
                </a:ext>
              </a:extLst>
            </p:cNvPr>
            <p:cNvCxnSpPr/>
            <p:nvPr/>
          </p:nvCxnSpPr>
          <p:spPr>
            <a:xfrm flipV="1">
              <a:off x="10028638" y="3123235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2468A8B-0697-4BCD-906A-911EAA582403}"/>
                </a:ext>
              </a:extLst>
            </p:cNvPr>
            <p:cNvGrpSpPr/>
            <p:nvPr/>
          </p:nvGrpSpPr>
          <p:grpSpPr>
            <a:xfrm>
              <a:off x="8394469" y="4347809"/>
              <a:ext cx="1312615" cy="1312615"/>
              <a:chOff x="8610600" y="3736040"/>
              <a:chExt cx="1312615" cy="1312615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06C1B29-37E1-4A63-BAF8-3B36AAFFF856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30BF4572-65B1-4394-9414-B7895ACEECAC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CE214AB-D083-41FC-B2C8-F4DBC1CADD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4930" y="5004116"/>
              <a:ext cx="60018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16EF60E0-3C8C-47C9-9CE0-E601FB15ABBA}"/>
                </a:ext>
              </a:extLst>
            </p:cNvPr>
            <p:cNvCxnSpPr/>
            <p:nvPr/>
          </p:nvCxnSpPr>
          <p:spPr>
            <a:xfrm flipV="1">
              <a:off x="10028638" y="4571673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7AB3B62-1755-4471-AC7D-8BC992051D59}"/>
              </a:ext>
            </a:extLst>
          </p:cNvPr>
          <p:cNvCxnSpPr>
            <a:cxnSpLocks/>
          </p:cNvCxnSpPr>
          <p:nvPr/>
        </p:nvCxnSpPr>
        <p:spPr>
          <a:xfrm>
            <a:off x="6146448" y="3300372"/>
            <a:ext cx="2242217" cy="14615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6295F37-0732-48B9-9226-57AB3D8D736B}"/>
              </a:ext>
            </a:extLst>
          </p:cNvPr>
          <p:cNvCxnSpPr>
            <a:cxnSpLocks/>
          </p:cNvCxnSpPr>
          <p:nvPr/>
        </p:nvCxnSpPr>
        <p:spPr>
          <a:xfrm>
            <a:off x="6152253" y="3942659"/>
            <a:ext cx="2172754" cy="9334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EEB826-32A1-4EE2-B9E9-27555A8FD4C1}"/>
              </a:ext>
            </a:extLst>
          </p:cNvPr>
          <p:cNvCxnSpPr>
            <a:cxnSpLocks/>
          </p:cNvCxnSpPr>
          <p:nvPr/>
        </p:nvCxnSpPr>
        <p:spPr>
          <a:xfrm flipV="1">
            <a:off x="6159083" y="5129784"/>
            <a:ext cx="2165924" cy="191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BE7B09-6EB3-4C0C-ACE6-E056139C889D}"/>
                  </a:ext>
                </a:extLst>
              </p:cNvPr>
              <p:cNvSpPr/>
              <p:nvPr/>
            </p:nvSpPr>
            <p:spPr>
              <a:xfrm>
                <a:off x="7281570" y="3237644"/>
                <a:ext cx="82349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BE7B09-6EB3-4C0C-ACE6-E056139C8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70" y="3237644"/>
                <a:ext cx="823495" cy="4778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BE0C1F3-E2E8-442A-9281-0C10C210FEC2}"/>
                  </a:ext>
                </a:extLst>
              </p:cNvPr>
              <p:cNvSpPr/>
              <p:nvPr/>
            </p:nvSpPr>
            <p:spPr>
              <a:xfrm>
                <a:off x="7274357" y="3744017"/>
                <a:ext cx="83061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BE0C1F3-E2E8-442A-9281-0C10C210F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357" y="3744017"/>
                <a:ext cx="830612" cy="47788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9F2C915-9802-4EC9-A4D3-9F009126E724}"/>
                  </a:ext>
                </a:extLst>
              </p:cNvPr>
              <p:cNvSpPr/>
              <p:nvPr/>
            </p:nvSpPr>
            <p:spPr>
              <a:xfrm>
                <a:off x="7281570" y="4695703"/>
                <a:ext cx="855299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9F2C915-9802-4EC9-A4D3-9F009126E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70" y="4695703"/>
                <a:ext cx="855299" cy="4778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21DEE25-2966-4F3F-B545-6FC1404A0EAA}"/>
              </a:ext>
            </a:extLst>
          </p:cNvPr>
          <p:cNvGrpSpPr/>
          <p:nvPr/>
        </p:nvGrpSpPr>
        <p:grpSpPr>
          <a:xfrm>
            <a:off x="8770032" y="1728134"/>
            <a:ext cx="592663" cy="1003026"/>
            <a:chOff x="7595574" y="1728134"/>
            <a:chExt cx="592663" cy="10030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3580D85-AFBF-43D1-B053-E32773C44610}"/>
                    </a:ext>
                  </a:extLst>
                </p:cNvPr>
                <p:cNvSpPr/>
                <p:nvPr/>
              </p:nvSpPr>
              <p:spPr>
                <a:xfrm>
                  <a:off x="7595574" y="1728134"/>
                  <a:ext cx="5926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3580D85-AFBF-43D1-B053-E32773C446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5574" y="1728134"/>
                  <a:ext cx="592663" cy="461665"/>
                </a:xfrm>
                <a:prstGeom prst="rect">
                  <a:avLst/>
                </a:prstGeom>
                <a:blipFill>
                  <a:blip r:embed="rId2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7E46E56-2D25-4D31-A372-C9B9C67839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6318" y="2183699"/>
              <a:ext cx="0" cy="54746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AD23C7D-DDE4-4894-A6D9-74EFD5FF7A79}"/>
                  </a:ext>
                </a:extLst>
              </p:cNvPr>
              <p:cNvSpPr/>
              <p:nvPr/>
            </p:nvSpPr>
            <p:spPr>
              <a:xfrm>
                <a:off x="7384518" y="5999786"/>
                <a:ext cx="659091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AD23C7D-DDE4-4894-A6D9-74EFD5FF7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518" y="5999786"/>
                <a:ext cx="659091" cy="470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84ABF45-8A4F-4679-B569-3D7816439A51}"/>
                  </a:ext>
                </a:extLst>
              </p:cNvPr>
              <p:cNvSpPr txBox="1"/>
              <p:nvPr/>
            </p:nvSpPr>
            <p:spPr>
              <a:xfrm rot="16200000">
                <a:off x="7518756" y="5784454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84ABF45-8A4F-4679-B569-3D7816439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18756" y="5784454"/>
                <a:ext cx="314189" cy="369332"/>
              </a:xfrm>
              <a:prstGeom prst="rect">
                <a:avLst/>
              </a:prstGeom>
              <a:blipFill>
                <a:blip r:embed="rId25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70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1" grpId="0" animBg="1"/>
      <p:bldP spid="46" grpId="0"/>
      <p:bldP spid="47" grpId="0"/>
      <p:bldP spid="48" grpId="0"/>
      <p:bldP spid="56" grpId="0"/>
      <p:bldP spid="58" grpId="0"/>
      <p:bldP spid="38" grpId="0" animBg="1"/>
      <p:bldP spid="71" grpId="0" animBg="1"/>
      <p:bldP spid="78" grpId="0"/>
      <p:bldP spid="79" grpId="0"/>
      <p:bldP spid="80" grpId="0"/>
      <p:bldP spid="83" grpId="0"/>
      <p:bldP spid="8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69788-7A76-4189-A51F-A1071980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870F98-E612-4EBB-93AD-945B88797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4255063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Multiple outputs: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pPr marL="50800" indent="0">
                  <a:buNone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nl-B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nl-B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B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Define an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weight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bias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870F98-E612-4EBB-93AD-945B88797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4255063" cy="4274256"/>
              </a:xfrm>
              <a:blipFill>
                <a:blip r:embed="rId2"/>
                <a:stretch>
                  <a:fillRect l="-1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73DF7-F559-47B4-BBB7-84B2B566A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</a:t>
            </a:fld>
            <a:endParaRPr lang="nl-BE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44531C4-6AA7-453F-90E3-ADBF30796DCE}"/>
              </a:ext>
            </a:extLst>
          </p:cNvPr>
          <p:cNvGrpSpPr/>
          <p:nvPr/>
        </p:nvGrpSpPr>
        <p:grpSpPr>
          <a:xfrm>
            <a:off x="6217802" y="2793999"/>
            <a:ext cx="4095199" cy="3660205"/>
            <a:chOff x="6217802" y="2793999"/>
            <a:chExt cx="4095199" cy="366020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18C29D1-0495-45C3-9F2F-D7FD298C5E79}"/>
                </a:ext>
              </a:extLst>
            </p:cNvPr>
            <p:cNvSpPr/>
            <p:nvPr/>
          </p:nvSpPr>
          <p:spPr>
            <a:xfrm>
              <a:off x="6217802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9228A15-92DE-4F5F-B0A4-6CE37D8FF5FF}"/>
                </a:ext>
              </a:extLst>
            </p:cNvPr>
            <p:cNvGrpSpPr/>
            <p:nvPr/>
          </p:nvGrpSpPr>
          <p:grpSpPr>
            <a:xfrm>
              <a:off x="6315079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FFA43277-A418-4B22-B94C-30BDE0B61F3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B68A0BA3-C82B-42FF-B819-315751A65DD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D30AF682-6AA7-42F5-A840-2FFB645CDBC3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719895FE-DCFA-4A3C-8502-6256AF6E797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E84A09-8848-4196-83D6-E2E20BE909A9}"/>
                    </a:ext>
                  </a:extLst>
                </p:cNvPr>
                <p:cNvSpPr/>
                <p:nvPr/>
              </p:nvSpPr>
              <p:spPr>
                <a:xfrm>
                  <a:off x="6387993" y="5991408"/>
                  <a:ext cx="4475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E84A09-8848-4196-83D6-E2E20BE909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993" y="5991408"/>
                  <a:ext cx="44755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F74ABCE-9D7D-4492-BCE9-ADEB1E7660BD}"/>
                    </a:ext>
                  </a:extLst>
                </p:cNvPr>
                <p:cNvSpPr txBox="1"/>
                <p:nvPr/>
              </p:nvSpPr>
              <p:spPr>
                <a:xfrm rot="16200000">
                  <a:off x="6437683" y="5783532"/>
                  <a:ext cx="314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F74ABCE-9D7D-4492-BCE9-ADEB1E766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437683" y="5783532"/>
                  <a:ext cx="31418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576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324EE636-D70E-4631-B6C1-1522320E4E50}"/>
                </a:ext>
              </a:extLst>
            </p:cNvPr>
            <p:cNvSpPr/>
            <p:nvPr/>
          </p:nvSpPr>
          <p:spPr>
            <a:xfrm>
              <a:off x="9525060" y="2795130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C1AC3086-061B-4C6D-AB76-F3B61666652D}"/>
                </a:ext>
              </a:extLst>
            </p:cNvPr>
            <p:cNvGrpSpPr/>
            <p:nvPr/>
          </p:nvGrpSpPr>
          <p:grpSpPr>
            <a:xfrm>
              <a:off x="9622337" y="2865926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D3B1AF20-D617-4E7E-9857-B35D4340F663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D3B1AF20-D617-4E7E-9857-B35D4340F6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83D61889-55A4-4F81-8A07-5E7EFA172E7E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83D61889-55A4-4F81-8A07-5E7EFA172E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E3ED5B2F-3AB5-4459-9CC2-437708679C83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E3ED5B2F-3AB5-4459-9CC2-437708679C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6F2284FA-CA9F-4028-A701-6D13BFCB3C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CA0B34E3-735C-4824-BC86-9FC8617D6B1A}"/>
                    </a:ext>
                  </a:extLst>
                </p:cNvPr>
                <p:cNvSpPr/>
                <p:nvPr/>
              </p:nvSpPr>
              <p:spPr>
                <a:xfrm>
                  <a:off x="9695251" y="5992539"/>
                  <a:ext cx="4539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CA0B34E3-735C-4824-BC86-9FC8617D6B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5251" y="5992539"/>
                  <a:ext cx="453970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E5B1B33D-7D12-49D7-B6CB-9761CB340FAF}"/>
                    </a:ext>
                  </a:extLst>
                </p:cNvPr>
                <p:cNvSpPr txBox="1"/>
                <p:nvPr/>
              </p:nvSpPr>
              <p:spPr>
                <a:xfrm rot="16200000">
                  <a:off x="9744941" y="5784663"/>
                  <a:ext cx="314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E5B1B33D-7D12-49D7-B6CB-9761CB340F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744941" y="5784663"/>
                  <a:ext cx="314189" cy="369332"/>
                </a:xfrm>
                <a:prstGeom prst="rect">
                  <a:avLst/>
                </a:prstGeom>
                <a:blipFill>
                  <a:blip r:embed="rId16"/>
                  <a:stretch>
                    <a:fillRect t="-576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6476B43-02E9-4B9F-8FAE-EF5F2615A19A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F6F0E023-6428-4545-8729-A35550AC62A0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11243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028EA0AA-B870-468C-A36D-67233BBC971B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313651"/>
              <a:ext cx="2519317" cy="18455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EC557D9E-37A6-4C9E-A5DB-CD289AD8D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5D92A013-8908-4F70-9AD5-FF8692BAB456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909270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2618BE5-B587-4823-8D25-A757AFBB3C06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4001549"/>
              <a:ext cx="2519317" cy="12919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999B9484-BD15-47C7-B341-9E3A360B0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313651"/>
              <a:ext cx="2519317" cy="19043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3688224-1B8E-4D70-8BC6-48F5AF7B7D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4001549"/>
              <a:ext cx="2519317" cy="1291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A36E9A89-4661-4E23-998C-69EB2E8D97E4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537035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49F53802-3B94-41E3-BF91-C222FED33C44}"/>
              </a:ext>
            </a:extLst>
          </p:cNvPr>
          <p:cNvGrpSpPr/>
          <p:nvPr/>
        </p:nvGrpSpPr>
        <p:grpSpPr>
          <a:xfrm>
            <a:off x="5453542" y="678327"/>
            <a:ext cx="5495518" cy="1594288"/>
            <a:chOff x="6301267" y="613484"/>
            <a:chExt cx="5495518" cy="1594288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576264F5-3B9D-4A0F-881F-EFA68E05E5E3}"/>
                </a:ext>
              </a:extLst>
            </p:cNvPr>
            <p:cNvGrpSpPr/>
            <p:nvPr/>
          </p:nvGrpSpPr>
          <p:grpSpPr>
            <a:xfrm>
              <a:off x="6301267" y="613484"/>
              <a:ext cx="3321070" cy="1594288"/>
              <a:chOff x="5247934" y="492808"/>
              <a:chExt cx="3321070" cy="15942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186AD142-6E41-4E05-90FF-58F97AB18779}"/>
                      </a:ext>
                    </a:extLst>
                  </p:cNvPr>
                  <p:cNvSpPr/>
                  <p:nvPr/>
                </p:nvSpPr>
                <p:spPr>
                  <a:xfrm>
                    <a:off x="5247934" y="1162081"/>
                    <a:ext cx="88729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186AD142-6E41-4E05-90FF-58F97AB1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7934" y="1162081"/>
                    <a:ext cx="887294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F585744D-48C3-4ED8-8F65-702191DADD7B}"/>
                  </a:ext>
                </a:extLst>
              </p:cNvPr>
              <p:cNvGrpSpPr/>
              <p:nvPr/>
            </p:nvGrpSpPr>
            <p:grpSpPr>
              <a:xfrm>
                <a:off x="6152253" y="492808"/>
                <a:ext cx="2416751" cy="1590319"/>
                <a:chOff x="6152253" y="492808"/>
                <a:chExt cx="2416751" cy="159031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6CDE4CE-F188-4DEE-B5B1-13ECADE023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518671"/>
                      <a:ext cx="718338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6CDE4CE-F188-4DEE-B5B1-13ECADE023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518671"/>
                      <a:ext cx="718338" cy="413511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6" name="Rectangle 155">
                      <a:extLst>
                        <a:ext uri="{FF2B5EF4-FFF2-40B4-BE49-F238E27FC236}">
                          <a16:creationId xmlns:a16="http://schemas.microsoft.com/office/drawing/2014/main" id="{484D9E6D-8657-474E-8FD8-880870B69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1669616"/>
                      <a:ext cx="793229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56" name="Rectangle 155">
                      <a:extLst>
                        <a:ext uri="{FF2B5EF4-FFF2-40B4-BE49-F238E27FC236}">
                          <a16:creationId xmlns:a16="http://schemas.microsoft.com/office/drawing/2014/main" id="{484D9E6D-8657-474E-8FD8-880870B697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1669616"/>
                      <a:ext cx="793229" cy="413511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9" name="Rectangle 158">
                      <a:extLst>
                        <a:ext uri="{FF2B5EF4-FFF2-40B4-BE49-F238E27FC236}">
                          <a16:creationId xmlns:a16="http://schemas.microsoft.com/office/drawing/2014/main" id="{CE08A2ED-7B01-4EBD-BE78-36592BF809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840252"/>
                      <a:ext cx="718338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59" name="Rectangle 158">
                      <a:extLst>
                        <a:ext uri="{FF2B5EF4-FFF2-40B4-BE49-F238E27FC236}">
                          <a16:creationId xmlns:a16="http://schemas.microsoft.com/office/drawing/2014/main" id="{CE08A2ED-7B01-4EBD-BE78-36592BF809A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840252"/>
                      <a:ext cx="718338" cy="413511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5423930E-9FF6-43FF-9FC1-266B91863C6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25088" y="127944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5423930E-9FF6-43FF-9FC1-266B91863C6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25088" y="1279446"/>
                      <a:ext cx="447558" cy="400110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Rectangle 160">
                      <a:extLst>
                        <a:ext uri="{FF2B5EF4-FFF2-40B4-BE49-F238E27FC236}">
                          <a16:creationId xmlns:a16="http://schemas.microsoft.com/office/drawing/2014/main" id="{DED3B8FA-1E73-48DA-A190-8EFF246A2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8922" y="518671"/>
                      <a:ext cx="718338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1" name="Rectangle 160">
                      <a:extLst>
                        <a:ext uri="{FF2B5EF4-FFF2-40B4-BE49-F238E27FC236}">
                          <a16:creationId xmlns:a16="http://schemas.microsoft.com/office/drawing/2014/main" id="{DED3B8FA-1E73-48DA-A190-8EFF246A2F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48922" y="518671"/>
                      <a:ext cx="718338" cy="413511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2" name="Rectangle 161">
                      <a:extLst>
                        <a:ext uri="{FF2B5EF4-FFF2-40B4-BE49-F238E27FC236}">
                          <a16:creationId xmlns:a16="http://schemas.microsoft.com/office/drawing/2014/main" id="{6D9C6AEE-52FE-48F4-8AC0-3FC22A8943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8922" y="1669616"/>
                      <a:ext cx="793229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2" name="Rectangle 161">
                      <a:extLst>
                        <a:ext uri="{FF2B5EF4-FFF2-40B4-BE49-F238E27FC236}">
                          <a16:creationId xmlns:a16="http://schemas.microsoft.com/office/drawing/2014/main" id="{6D9C6AEE-52FE-48F4-8AC0-3FC22A8943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48922" y="1669616"/>
                      <a:ext cx="793229" cy="413511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3" name="Rectangle 162">
                      <a:extLst>
                        <a:ext uri="{FF2B5EF4-FFF2-40B4-BE49-F238E27FC236}">
                          <a16:creationId xmlns:a16="http://schemas.microsoft.com/office/drawing/2014/main" id="{18971B0A-3766-45B6-8AD7-D7912CF22C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8922" y="840252"/>
                      <a:ext cx="724301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3" name="Rectangle 162">
                      <a:extLst>
                        <a:ext uri="{FF2B5EF4-FFF2-40B4-BE49-F238E27FC236}">
                          <a16:creationId xmlns:a16="http://schemas.microsoft.com/office/drawing/2014/main" id="{18971B0A-3766-45B6-8AD7-D7912CF22C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48922" y="840252"/>
                      <a:ext cx="724301" cy="413511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4" name="Rectangle 163">
                      <a:extLst>
                        <a:ext uri="{FF2B5EF4-FFF2-40B4-BE49-F238E27FC236}">
                          <a16:creationId xmlns:a16="http://schemas.microsoft.com/office/drawing/2014/main" id="{AA3AF66C-656B-401C-B5A9-2B09327AB7F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921757" y="127944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4" name="Rectangle 163">
                      <a:extLst>
                        <a:ext uri="{FF2B5EF4-FFF2-40B4-BE49-F238E27FC236}">
                          <a16:creationId xmlns:a16="http://schemas.microsoft.com/office/drawing/2014/main" id="{AA3AF66C-656B-401C-B5A9-2B09327AB7F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921757" y="1279446"/>
                      <a:ext cx="447558" cy="400110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5" name="Rectangle 164">
                      <a:extLst>
                        <a:ext uri="{FF2B5EF4-FFF2-40B4-BE49-F238E27FC236}">
                          <a16:creationId xmlns:a16="http://schemas.microsoft.com/office/drawing/2014/main" id="{554A3ACE-D8EA-4A3D-BF55-75E4D5D9C0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9743" y="518671"/>
                      <a:ext cx="734368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5" name="Rectangle 164">
                      <a:extLst>
                        <a:ext uri="{FF2B5EF4-FFF2-40B4-BE49-F238E27FC236}">
                          <a16:creationId xmlns:a16="http://schemas.microsoft.com/office/drawing/2014/main" id="{554A3ACE-D8EA-4A3D-BF55-75E4D5D9C0F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59743" y="518671"/>
                      <a:ext cx="734368" cy="413511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A032F9A5-33A1-4EE7-8EF1-FAB593BC9F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9743" y="1669616"/>
                      <a:ext cx="809261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A032F9A5-33A1-4EE7-8EF1-FAB593BC9FE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59743" y="1669616"/>
                      <a:ext cx="809261" cy="413511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DB51DC0A-AA0A-4EAC-B4DD-41519F9A7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9743" y="840252"/>
                      <a:ext cx="740331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DB51DC0A-AA0A-4EAC-B4DD-41519F9A701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59743" y="840252"/>
                      <a:ext cx="740331" cy="413511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8" name="Rectangle 167">
                      <a:extLst>
                        <a:ext uri="{FF2B5EF4-FFF2-40B4-BE49-F238E27FC236}">
                          <a16:creationId xmlns:a16="http://schemas.microsoft.com/office/drawing/2014/main" id="{5C71AEBB-40A5-4B19-9423-C213640F247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932578" y="127944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8" name="Rectangle 167">
                      <a:extLst>
                        <a:ext uri="{FF2B5EF4-FFF2-40B4-BE49-F238E27FC236}">
                          <a16:creationId xmlns:a16="http://schemas.microsoft.com/office/drawing/2014/main" id="{5C71AEBB-40A5-4B19-9423-C213640F247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7932578" y="1279446"/>
                      <a:ext cx="447558" cy="400110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9" name="Rectangle 168">
                      <a:extLst>
                        <a:ext uri="{FF2B5EF4-FFF2-40B4-BE49-F238E27FC236}">
                          <a16:creationId xmlns:a16="http://schemas.microsoft.com/office/drawing/2014/main" id="{70A5ED66-9F98-4753-AAC2-4E240B50CE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5591" y="492808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9" name="Rectangle 168">
                      <a:extLst>
                        <a:ext uri="{FF2B5EF4-FFF2-40B4-BE49-F238E27FC236}">
                          <a16:creationId xmlns:a16="http://schemas.microsoft.com/office/drawing/2014/main" id="{70A5ED66-9F98-4753-AAC2-4E240B50CE0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5591" y="492808"/>
                      <a:ext cx="447558" cy="400110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0" name="Rectangle 169">
                      <a:extLst>
                        <a:ext uri="{FF2B5EF4-FFF2-40B4-BE49-F238E27FC236}">
                          <a16:creationId xmlns:a16="http://schemas.microsoft.com/office/drawing/2014/main" id="{8D320B8C-D539-4BBD-B11A-633DF3B9A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5591" y="824405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70" name="Rectangle 169">
                      <a:extLst>
                        <a:ext uri="{FF2B5EF4-FFF2-40B4-BE49-F238E27FC236}">
                          <a16:creationId xmlns:a16="http://schemas.microsoft.com/office/drawing/2014/main" id="{8D320B8C-D539-4BBD-B11A-633DF3B9A5A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5591" y="824405"/>
                      <a:ext cx="447558" cy="400110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1" name="Rectangle 170">
                      <a:extLst>
                        <a:ext uri="{FF2B5EF4-FFF2-40B4-BE49-F238E27FC236}">
                          <a16:creationId xmlns:a16="http://schemas.microsoft.com/office/drawing/2014/main" id="{3E706781-A8AF-4F9A-9475-EB08272487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5591" y="1651424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71" name="Rectangle 170">
                      <a:extLst>
                        <a:ext uri="{FF2B5EF4-FFF2-40B4-BE49-F238E27FC236}">
                          <a16:creationId xmlns:a16="http://schemas.microsoft.com/office/drawing/2014/main" id="{3E706781-A8AF-4F9A-9475-EB08272487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5591" y="1651424"/>
                      <a:ext cx="447558" cy="400110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2" name="Rectangle 171">
                      <a:extLst>
                        <a:ext uri="{FF2B5EF4-FFF2-40B4-BE49-F238E27FC236}">
                          <a16:creationId xmlns:a16="http://schemas.microsoft.com/office/drawing/2014/main" id="{F25417AD-49F9-4CA5-B043-532F2CDD4F8D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7389724" y="123238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72" name="Rectangle 171">
                      <a:extLst>
                        <a:ext uri="{FF2B5EF4-FFF2-40B4-BE49-F238E27FC236}">
                          <a16:creationId xmlns:a16="http://schemas.microsoft.com/office/drawing/2014/main" id="{F25417AD-49F9-4CA5-B043-532F2CDD4F8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700000">
                      <a:off x="7389724" y="1232386"/>
                      <a:ext cx="447558" cy="400110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4" name="Left Bracket 173">
                <a:extLst>
                  <a:ext uri="{FF2B5EF4-FFF2-40B4-BE49-F238E27FC236}">
                    <a16:creationId xmlns:a16="http://schemas.microsoft.com/office/drawing/2014/main" id="{21D513D6-60DD-48B5-AF41-B1DFC8B6DF10}"/>
                  </a:ext>
                </a:extLst>
              </p:cNvPr>
              <p:cNvSpPr/>
              <p:nvPr/>
            </p:nvSpPr>
            <p:spPr>
              <a:xfrm>
                <a:off x="6148317" y="590550"/>
                <a:ext cx="140446" cy="1496546"/>
              </a:xfrm>
              <a:prstGeom prst="leftBracket">
                <a:avLst>
                  <a:gd name="adj" fmla="val 89648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Left Bracket 175">
                <a:extLst>
                  <a:ext uri="{FF2B5EF4-FFF2-40B4-BE49-F238E27FC236}">
                    <a16:creationId xmlns:a16="http://schemas.microsoft.com/office/drawing/2014/main" id="{B57902DF-CAA5-4271-9950-74A5C61C3FD2}"/>
                  </a:ext>
                </a:extLst>
              </p:cNvPr>
              <p:cNvSpPr/>
              <p:nvPr/>
            </p:nvSpPr>
            <p:spPr>
              <a:xfrm rot="10800000">
                <a:off x="8388199" y="586581"/>
                <a:ext cx="140446" cy="1496546"/>
              </a:xfrm>
              <a:prstGeom prst="leftBracket">
                <a:avLst>
                  <a:gd name="adj" fmla="val 89648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E875A19-A026-4F46-8359-A5DB71394A59}"/>
                </a:ext>
              </a:extLst>
            </p:cNvPr>
            <p:cNvGrpSpPr/>
            <p:nvPr/>
          </p:nvGrpSpPr>
          <p:grpSpPr>
            <a:xfrm>
              <a:off x="10217387" y="639346"/>
              <a:ext cx="1579398" cy="1568425"/>
              <a:chOff x="5364482" y="518671"/>
              <a:chExt cx="1579398" cy="15684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FC421957-1BB0-436D-9D1C-AC6BC611FB74}"/>
                      </a:ext>
                    </a:extLst>
                  </p:cNvPr>
                  <p:cNvSpPr/>
                  <p:nvPr/>
                </p:nvSpPr>
                <p:spPr>
                  <a:xfrm>
                    <a:off x="5364482" y="1162081"/>
                    <a:ext cx="77187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FC421957-1BB0-436D-9D1C-AC6BC611FB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4482" y="1162081"/>
                    <a:ext cx="771878" cy="461665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B789B3CB-C90B-487A-98C5-3B038D7F6A8F}"/>
                  </a:ext>
                </a:extLst>
              </p:cNvPr>
              <p:cNvGrpSpPr/>
              <p:nvPr/>
            </p:nvGrpSpPr>
            <p:grpSpPr>
              <a:xfrm>
                <a:off x="6152253" y="518671"/>
                <a:ext cx="791627" cy="1551055"/>
                <a:chOff x="6152253" y="518671"/>
                <a:chExt cx="791627" cy="15510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9E068D1D-F81A-4A65-96D8-F36E1BC088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518671"/>
                      <a:ext cx="716735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9E068D1D-F81A-4A65-96D8-F36E1BC0882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518671"/>
                      <a:ext cx="716735" cy="400110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 b="-30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4" name="Rectangle 183">
                      <a:extLst>
                        <a:ext uri="{FF2B5EF4-FFF2-40B4-BE49-F238E27FC236}">
                          <a16:creationId xmlns:a16="http://schemas.microsoft.com/office/drawing/2014/main" id="{D6D17C9D-E199-492F-A08E-4BB704DCCA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1669616"/>
                      <a:ext cx="791627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84" name="Rectangle 183">
                      <a:extLst>
                        <a:ext uri="{FF2B5EF4-FFF2-40B4-BE49-F238E27FC236}">
                          <a16:creationId xmlns:a16="http://schemas.microsoft.com/office/drawing/2014/main" id="{D6D17C9D-E199-492F-A08E-4BB704DCCA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1669616"/>
                      <a:ext cx="791627" cy="400110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5" name="Rectangle 184">
                      <a:extLst>
                        <a:ext uri="{FF2B5EF4-FFF2-40B4-BE49-F238E27FC236}">
                          <a16:creationId xmlns:a16="http://schemas.microsoft.com/office/drawing/2014/main" id="{D668E602-62C4-4FB2-807D-841F44A00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840252"/>
                      <a:ext cx="72269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85" name="Rectangle 184">
                      <a:extLst>
                        <a:ext uri="{FF2B5EF4-FFF2-40B4-BE49-F238E27FC236}">
                          <a16:creationId xmlns:a16="http://schemas.microsoft.com/office/drawing/2014/main" id="{D668E602-62C4-4FB2-807D-841F44A009C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840252"/>
                      <a:ext cx="722698" cy="400110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 b="-30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6" name="Rectangle 185">
                      <a:extLst>
                        <a:ext uri="{FF2B5EF4-FFF2-40B4-BE49-F238E27FC236}">
                          <a16:creationId xmlns:a16="http://schemas.microsoft.com/office/drawing/2014/main" id="{2EDB20EF-5B9A-4428-A081-C8C19012202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25088" y="127944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86" name="Rectangle 185">
                      <a:extLst>
                        <a:ext uri="{FF2B5EF4-FFF2-40B4-BE49-F238E27FC236}">
                          <a16:creationId xmlns:a16="http://schemas.microsoft.com/office/drawing/2014/main" id="{2EDB20EF-5B9A-4428-A081-C8C19012202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25088" y="1279446"/>
                      <a:ext cx="447558" cy="400110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81" name="Left Bracket 180">
                <a:extLst>
                  <a:ext uri="{FF2B5EF4-FFF2-40B4-BE49-F238E27FC236}">
                    <a16:creationId xmlns:a16="http://schemas.microsoft.com/office/drawing/2014/main" id="{7D997D8F-B597-4B7E-BCE5-E62DB8EC3BCA}"/>
                  </a:ext>
                </a:extLst>
              </p:cNvPr>
              <p:cNvSpPr/>
              <p:nvPr/>
            </p:nvSpPr>
            <p:spPr>
              <a:xfrm>
                <a:off x="6148317" y="590550"/>
                <a:ext cx="140446" cy="1496546"/>
              </a:xfrm>
              <a:prstGeom prst="leftBracket">
                <a:avLst>
                  <a:gd name="adj" fmla="val 89648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Left Bracket 181">
                <a:extLst>
                  <a:ext uri="{FF2B5EF4-FFF2-40B4-BE49-F238E27FC236}">
                    <a16:creationId xmlns:a16="http://schemas.microsoft.com/office/drawing/2014/main" id="{85B7ED53-D46F-4AC2-8C73-07AA7CEB14B8}"/>
                  </a:ext>
                </a:extLst>
              </p:cNvPr>
              <p:cNvSpPr/>
              <p:nvPr/>
            </p:nvSpPr>
            <p:spPr>
              <a:xfrm rot="10800000">
                <a:off x="6730199" y="586581"/>
                <a:ext cx="140446" cy="1496546"/>
              </a:xfrm>
              <a:prstGeom prst="leftBracket">
                <a:avLst>
                  <a:gd name="adj" fmla="val 89648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779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4286-ED43-4CB2-B250-880168D4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44BBDC-F7BA-4083-8C63-ABC42D4F79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135999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Counting the parameters: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dimensional input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dimensional output</a:t>
                </a:r>
              </a:p>
              <a:p>
                <a:pPr marL="50800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weight parameters 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biases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in total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44BBDC-F7BA-4083-8C63-ABC42D4F79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135999" cy="4274256"/>
              </a:xfrm>
              <a:blipFill>
                <a:blip r:embed="rId2"/>
                <a:stretch>
                  <a:fillRect l="-1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9394A-ECC4-49E7-83FF-58385A2B41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1E7DEE-FB19-464C-A075-AEE74EE66022}"/>
              </a:ext>
            </a:extLst>
          </p:cNvPr>
          <p:cNvGrpSpPr/>
          <p:nvPr/>
        </p:nvGrpSpPr>
        <p:grpSpPr>
          <a:xfrm>
            <a:off x="6217802" y="2793999"/>
            <a:ext cx="4095199" cy="3660205"/>
            <a:chOff x="6217802" y="2793999"/>
            <a:chExt cx="4095199" cy="366020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A701A1E-1503-477B-AC4F-91A888EA55D5}"/>
                </a:ext>
              </a:extLst>
            </p:cNvPr>
            <p:cNvSpPr/>
            <p:nvPr/>
          </p:nvSpPr>
          <p:spPr>
            <a:xfrm>
              <a:off x="6217802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129D07-F69F-4059-8A40-FA9DB04763B9}"/>
                </a:ext>
              </a:extLst>
            </p:cNvPr>
            <p:cNvGrpSpPr/>
            <p:nvPr/>
          </p:nvGrpSpPr>
          <p:grpSpPr>
            <a:xfrm>
              <a:off x="6315079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82D3078F-E0AB-4D29-9704-19C0BC5714A9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568D4BC8-D43D-43D9-A876-A01F01CA1371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664F3629-DC44-4A6D-AF9D-C8CCAA03DEE5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0AA91412-636B-4F3E-9F9C-34ECF9EF28B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54003AA-C1AF-4F5B-A7AD-29C9752ADCA2}"/>
                    </a:ext>
                  </a:extLst>
                </p:cNvPr>
                <p:cNvSpPr/>
                <p:nvPr/>
              </p:nvSpPr>
              <p:spPr>
                <a:xfrm>
                  <a:off x="6387993" y="5991408"/>
                  <a:ext cx="4475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54003AA-C1AF-4F5B-A7AD-29C9752ADC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993" y="5991408"/>
                  <a:ext cx="44755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C8A7D6-A79E-46F3-BF2F-970AA50AB853}"/>
                    </a:ext>
                  </a:extLst>
                </p:cNvPr>
                <p:cNvSpPr txBox="1"/>
                <p:nvPr/>
              </p:nvSpPr>
              <p:spPr>
                <a:xfrm rot="16200000">
                  <a:off x="6437683" y="5783532"/>
                  <a:ext cx="314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C8A7D6-A79E-46F3-BF2F-970AA50AB8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437683" y="5783532"/>
                  <a:ext cx="31418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576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9DF258F-291C-470A-B258-FB8DCA0A2737}"/>
                </a:ext>
              </a:extLst>
            </p:cNvPr>
            <p:cNvSpPr/>
            <p:nvPr/>
          </p:nvSpPr>
          <p:spPr>
            <a:xfrm>
              <a:off x="9525060" y="2795130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A251698-BBEB-481E-8E44-8B8B9999B3E2}"/>
                </a:ext>
              </a:extLst>
            </p:cNvPr>
            <p:cNvGrpSpPr/>
            <p:nvPr/>
          </p:nvGrpSpPr>
          <p:grpSpPr>
            <a:xfrm>
              <a:off x="9622337" y="2865926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425FDFF0-058D-4103-8A93-138A542FA3E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425FDFF0-058D-4103-8A93-138A542FA3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1BB146D3-C49E-44CB-8FD5-DB0724626D3C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1BB146D3-C49E-44CB-8FD5-DB0724626D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1F9D172-AE2D-459D-ABEB-D362D6A526FE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1F9D172-AE2D-459D-ABEB-D362D6A526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93EEA243-B031-4884-8BC9-F50314F043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ED3FB65-D3D2-4D3B-94AE-5F2233902365}"/>
                    </a:ext>
                  </a:extLst>
                </p:cNvPr>
                <p:cNvSpPr/>
                <p:nvPr/>
              </p:nvSpPr>
              <p:spPr>
                <a:xfrm>
                  <a:off x="9695251" y="5992539"/>
                  <a:ext cx="4539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ED3FB65-D3D2-4D3B-94AE-5F22339023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5251" y="5992539"/>
                  <a:ext cx="453970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24E4A85-B386-4A75-A394-8E100CD83B26}"/>
                    </a:ext>
                  </a:extLst>
                </p:cNvPr>
                <p:cNvSpPr txBox="1"/>
                <p:nvPr/>
              </p:nvSpPr>
              <p:spPr>
                <a:xfrm rot="16200000">
                  <a:off x="9744941" y="5784663"/>
                  <a:ext cx="314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24E4A85-B386-4A75-A394-8E100CD83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744941" y="5784663"/>
                  <a:ext cx="314189" cy="369332"/>
                </a:xfrm>
                <a:prstGeom prst="rect">
                  <a:avLst/>
                </a:prstGeom>
                <a:blipFill>
                  <a:blip r:embed="rId16"/>
                  <a:stretch>
                    <a:fillRect t="-576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7F50BFB-4032-484E-80B6-F38157D3DC45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E77F038-F4AE-4796-8101-AA21215D1D92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11243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9B7F59B-4C08-452E-99E3-123E8AD8DDBE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313651"/>
              <a:ext cx="2519317" cy="18455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CBF92EE-2F37-4F2D-A8B2-44A09807D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4AA8220-9654-4277-9FE5-57702052E737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909270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1AB1AAD-C7B7-4DC7-AA71-2828C9765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4001549"/>
              <a:ext cx="2519317" cy="12919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E92903B-CDFA-4500-AFBD-0CB514BA4D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313651"/>
              <a:ext cx="2519317" cy="19043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F086CA6-1F3D-4EC7-A63A-11E34EC64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4001549"/>
              <a:ext cx="2519317" cy="1291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F15E3D-5A6D-4FBA-984C-844C2C3AE0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537035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535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F3E3F-2A75-40B1-B4CF-C4E1D359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196E50B-D75A-4611-BCE3-5BD0224493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6419850" cy="4274256"/>
              </a:xfrm>
            </p:spPr>
            <p:txBody>
              <a:bodyPr/>
              <a:lstStyle/>
              <a:p>
                <a:r>
                  <a:rPr lang="en-US" dirty="0"/>
                  <a:t>Perceptrons transform data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an output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Weights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Biases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: non-linear, differentiable activation function</a:t>
                </a:r>
                <a:endParaRPr lang="en-US" b="1" dirty="0"/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endParaRPr lang="en-US" dirty="0"/>
              </a:p>
              <a:p>
                <a:pPr marL="533400" indent="-457200"/>
                <a:r>
                  <a:rPr lang="en-US" dirty="0"/>
                  <a:t>For higher dimensional outputs: dense/linear/fully connected layers</a:t>
                </a:r>
              </a:p>
              <a:p>
                <a:pPr marL="533400" indent="-457200"/>
                <a:r>
                  <a:rPr lang="en-US" dirty="0"/>
                  <a:t>Implementation in </a:t>
                </a:r>
                <a:r>
                  <a:rPr lang="en-US" dirty="0" err="1"/>
                  <a:t>PyTorch</a:t>
                </a:r>
                <a:endParaRPr lang="en-US" dirty="0"/>
              </a:p>
              <a:p>
                <a:pPr marL="762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196E50B-D75A-4611-BCE3-5BD022449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6419850" cy="4274256"/>
              </a:xfrm>
              <a:blipFill>
                <a:blip r:embed="rId2"/>
                <a:stretch>
                  <a:fillRect l="-1045" b="-4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70A74-CBB5-483A-8435-5AEFCA1BAF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1E0544-27FB-4D74-88D8-123DE06ED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3678694"/>
            <a:ext cx="3886200" cy="26765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6D26FE1-5E10-4B51-99D7-F39F1C648DF6}"/>
              </a:ext>
            </a:extLst>
          </p:cNvPr>
          <p:cNvGrpSpPr/>
          <p:nvPr/>
        </p:nvGrpSpPr>
        <p:grpSpPr>
          <a:xfrm>
            <a:off x="7363100" y="355321"/>
            <a:ext cx="4095199" cy="2972932"/>
            <a:chOff x="6217802" y="2793999"/>
            <a:chExt cx="4095199" cy="297293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783D3EE-B497-446D-9A05-9454392CB98A}"/>
                </a:ext>
              </a:extLst>
            </p:cNvPr>
            <p:cNvSpPr/>
            <p:nvPr/>
          </p:nvSpPr>
          <p:spPr>
            <a:xfrm>
              <a:off x="6217802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46C1055-C72B-4234-9873-9B2448E9DB10}"/>
                </a:ext>
              </a:extLst>
            </p:cNvPr>
            <p:cNvGrpSpPr/>
            <p:nvPr/>
          </p:nvGrpSpPr>
          <p:grpSpPr>
            <a:xfrm>
              <a:off x="6315079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C06A6F41-65D2-449B-9C52-206A48100B46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C93FDC2C-DE3B-4252-BF25-21A7827B43E9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C629B32B-4425-48B1-A0F1-5CFF3133488E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ADC28DD6-A0C1-4C8F-8C12-4BC83412258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AAE3514-74F8-4632-B80C-238A8DA27B5C}"/>
                </a:ext>
              </a:extLst>
            </p:cNvPr>
            <p:cNvSpPr/>
            <p:nvPr/>
          </p:nvSpPr>
          <p:spPr>
            <a:xfrm>
              <a:off x="9525060" y="2795130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077B19E-B6BD-4A4D-AACD-54EF0DC30EE2}"/>
                </a:ext>
              </a:extLst>
            </p:cNvPr>
            <p:cNvGrpSpPr/>
            <p:nvPr/>
          </p:nvGrpSpPr>
          <p:grpSpPr>
            <a:xfrm>
              <a:off x="9622337" y="2865926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C4F9A901-C6AB-4C0E-9FD3-95D3E07DB026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C4F9A901-C6AB-4C0E-9FD3-95D3E07DB0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7D6DE45B-C03C-41F8-B415-C819013DBABC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7D6DE45B-C03C-41F8-B415-C819013DBA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69165139-0137-4A39-9737-EBD058DC5649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69165139-0137-4A39-9737-EBD058DC564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BF9FFC29-5141-4594-B210-85324BE81D3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C348B68-0B5E-40AA-9390-35AF536EEA68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A1E16B-1C84-4149-A24A-814753239C2E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11243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62B2E0C-D02F-450D-A224-111F20C09F9A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313651"/>
              <a:ext cx="2519317" cy="18455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CEFFB41-19E6-4B6C-9070-EF4B35D8CB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BB0528A-CA2A-4FD6-8F84-0E56683A924C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909270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0FD1DA9-2E60-4CB6-8D6B-796FC8FF3464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4001549"/>
              <a:ext cx="2519317" cy="12919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5FEF3CA-E9AC-4DEB-983A-4BAB1971E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313651"/>
              <a:ext cx="2519317" cy="19043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E17AA23-8799-4E0A-B8B5-EE4DF7ED4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4001549"/>
              <a:ext cx="2519317" cy="1291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A7438C8-8D1C-4043-B55B-4B2F87BDB2C9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537035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84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Multi-layer perceptrons</a:t>
            </a:r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Neural Networks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C12E4F-618C-4F89-8265-C7A138D2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</a:t>
            </a:r>
            <a:r>
              <a:rPr lang="en-US" dirty="0" err="1"/>
              <a:t>perceptrons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165A627-472A-4EE1-9655-4E4125201A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Stack </a:t>
                </a:r>
                <a:r>
                  <a:rPr lang="en-US" sz="2400" dirty="0" err="1"/>
                  <a:t>perceptrons</a:t>
                </a:r>
                <a:r>
                  <a:rPr lang="en-US" sz="2400" dirty="0"/>
                  <a:t> on top of each other: </a:t>
                </a:r>
              </a:p>
              <a:p>
                <a:r>
                  <a:rPr lang="en-US" sz="2400" dirty="0"/>
                  <a:t>The output of a perceptron is the input of its successor</a:t>
                </a:r>
              </a:p>
              <a:p>
                <a:r>
                  <a:rPr lang="en-US" sz="2400" dirty="0"/>
                  <a:t>Simplest case: two </a:t>
                </a:r>
                <a:r>
                  <a:rPr lang="en-US" sz="2400" dirty="0" err="1"/>
                  <a:t>perceptrons</a:t>
                </a:r>
                <a:endParaRPr lang="en-US" sz="24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layer(s) between the input and output are called the hidden layer(s)</a:t>
                </a:r>
              </a:p>
              <a:p>
                <a:r>
                  <a:rPr lang="en-US" sz="2400" dirty="0"/>
                  <a:t>Large amounts of layers </a:t>
                </a:r>
                <a:r>
                  <a:rPr lang="en-US" sz="2400" dirty="0">
                    <a:sym typeface="Wingdings" panose="05000000000000000000" pitchFamily="2" charset="2"/>
                  </a:rPr>
                  <a:t> deep neural network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165A627-472A-4EE1-9655-4E4125201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276" r="-1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802603BB-DCD7-439E-8CA6-36428853D055}"/>
              </a:ext>
            </a:extLst>
          </p:cNvPr>
          <p:cNvGrpSpPr/>
          <p:nvPr/>
        </p:nvGrpSpPr>
        <p:grpSpPr>
          <a:xfrm>
            <a:off x="6734450" y="2492449"/>
            <a:ext cx="4883140" cy="2971801"/>
            <a:chOff x="7001150" y="2492449"/>
            <a:chExt cx="4883140" cy="297180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2866B16-C090-4C77-A06E-F571300D6188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79EFC71-AEE0-4959-903C-FB3690D9AA89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A85A5E3-E455-4FAC-8809-3BC8C1F0E873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Oval 25">
                      <a:extLst>
                        <a:ext uri="{FF2B5EF4-FFF2-40B4-BE49-F238E27FC236}">
                          <a16:creationId xmlns:a16="http://schemas.microsoft.com/office/drawing/2014/main" id="{7A692657-7F8E-44D5-AB63-D9704F5D54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67C22DFB-3163-44B4-A867-D07DB7AA98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Oval 27">
                      <a:extLst>
                        <a:ext uri="{FF2B5EF4-FFF2-40B4-BE49-F238E27FC236}">
                          <a16:creationId xmlns:a16="http://schemas.microsoft.com/office/drawing/2014/main" id="{1B5CEFF4-349A-4BAA-8AF8-BCD07E4D0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7AE53C28-C54A-4A61-8185-0746A3308B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DF81444-EA36-487D-B798-FB5677FAEC62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81330DE-44D5-4826-B002-06C5D2425DD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7BACC73-2525-4DBF-8960-005F31162317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9D16C6A6-B88F-4D5E-89B3-7139BF0D7C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9D16C6A6-B88F-4D5E-89B3-7139BF0D7CD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626BE2A6-B4AD-4F8F-8971-D2E926517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626BE2A6-B4AD-4F8F-8971-D2E9265177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CBD42BBA-D693-44CA-A188-842FA75073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CBD42BBA-D693-44CA-A188-842FA75073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6A25D488-994B-4B4D-B234-8BA966B9AE7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B06080-53AE-4633-A0F8-5FA410BF29C4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1DA412-FCD8-48B9-8130-7293E9979DBE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89D16C8-85FA-40BB-878E-5D6A0AA5C150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FC8CBF7-185B-4632-8FD5-71CB2473CD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1108D3-8767-427F-BCB4-16BF2904DE6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F3D6A51-71FF-40DF-80C8-D14C75024A62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53EEB5-0A93-4FA4-9B1A-8C3862001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207FA09-65D1-4C6F-A548-3D45284F1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C5C0E17-3698-4B47-BFAF-EF211382B98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2CF0381-63B0-44CF-B514-CADDD55DAED0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BF3706D-3D87-46E5-8404-D0F2B2767104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222598E-7127-4476-A390-B01E7BFEAB54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7F1471EB-4338-42A8-A7AC-762A5B010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7F1471EB-4338-42A8-A7AC-762A5B010D1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974E933C-E944-454E-AAA8-AB8A02D4D7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974E933C-E944-454E-AAA8-AB8A02D4D7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12D59927-EC9D-4733-83F9-B84A64EAC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12D59927-EC9D-4733-83F9-B84A64EAC0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194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7BB0167E-2178-434B-9456-6B072106708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9918652-5218-41B5-9726-B717D5FD115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028474F-AB85-40B9-A6AE-D3369894BE65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DF0D714-A3CD-4800-9A82-293810707ED5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0EA18DF-ADF5-4E75-B15F-4BC48DC67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CB3321E-8C05-43AA-A5F7-993B81798AFB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E9278A3-3336-49F6-981C-97E0E19BE786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A0D608-CB11-4725-B4EF-9EA19C792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A0C6668-9BF7-4FA3-9167-FB4785D52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997972A-A7CF-4B06-BD54-7CA1EFCD7C5F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1BEC254-84BC-40D6-89C5-52626262F6CF}"/>
                  </a:ext>
                </a:extLst>
              </p:cNvPr>
              <p:cNvSpPr/>
              <p:nvPr/>
            </p:nvSpPr>
            <p:spPr>
              <a:xfrm>
                <a:off x="7434842" y="1895440"/>
                <a:ext cx="1503232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1BEC254-84BC-40D6-89C5-52626262F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842" y="1895440"/>
                <a:ext cx="1503232" cy="486672"/>
              </a:xfrm>
              <a:prstGeom prst="rect">
                <a:avLst/>
              </a:prstGeom>
              <a:blipFill>
                <a:blip r:embed="rId16"/>
                <a:stretch>
                  <a:fillRect t="-3750" b="-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D35F8F9-3C05-4AA5-8431-E64B1A374E5C}"/>
                  </a:ext>
                </a:extLst>
              </p:cNvPr>
              <p:cNvSpPr/>
              <p:nvPr/>
            </p:nvSpPr>
            <p:spPr>
              <a:xfrm>
                <a:off x="9482441" y="1895440"/>
                <a:ext cx="1503232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D35F8F9-3C05-4AA5-8431-E64B1A374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441" y="1895440"/>
                <a:ext cx="1503232" cy="486672"/>
              </a:xfrm>
              <a:prstGeom prst="rect">
                <a:avLst/>
              </a:prstGeom>
              <a:blipFill>
                <a:blip r:embed="rId17"/>
                <a:stretch>
                  <a:fillRect t="-3750" b="-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EF4EBA0D-DADB-46E2-8734-2BB049FBD6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169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68A1C35-7D46-45C0-B923-E4BA68FA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</a:t>
            </a:r>
            <a:r>
              <a:rPr lang="en-US" dirty="0" err="1"/>
              <a:t>perceptrons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37568B-0433-476F-A434-3076D9A05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952288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Motivation: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Multiple consecutive layers increase the capacity of a network</a:t>
            </a:r>
          </a:p>
          <a:p>
            <a:pPr marL="5080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Example: binary classification in 2D data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A6505C3-9E73-49DA-B761-7FCB2B5ADC72}"/>
              </a:ext>
            </a:extLst>
          </p:cNvPr>
          <p:cNvGrpSpPr/>
          <p:nvPr/>
        </p:nvGrpSpPr>
        <p:grpSpPr>
          <a:xfrm>
            <a:off x="7446515" y="2280002"/>
            <a:ext cx="1076418" cy="1468734"/>
            <a:chOff x="7563871" y="4551329"/>
            <a:chExt cx="1076418" cy="146873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9D66624-8106-4252-B979-C6A3227C8321}"/>
                </a:ext>
              </a:extLst>
            </p:cNvPr>
            <p:cNvGrpSpPr/>
            <p:nvPr/>
          </p:nvGrpSpPr>
          <p:grpSpPr>
            <a:xfrm rot="16200000">
              <a:off x="7865435" y="5245208"/>
              <a:ext cx="543520" cy="1006189"/>
              <a:chOff x="7001150" y="2492450"/>
              <a:chExt cx="787941" cy="1458672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06476944-EAEB-472A-B5C9-3E4A2790E0D4}"/>
                  </a:ext>
                </a:extLst>
              </p:cNvPr>
              <p:cNvSpPr/>
              <p:nvPr/>
            </p:nvSpPr>
            <p:spPr>
              <a:xfrm>
                <a:off x="7001150" y="2492450"/>
                <a:ext cx="787941" cy="14586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F5C99982-ADBD-4EDA-8530-A84A288E9BA2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1313609"/>
                <a:chOff x="6342434" y="2660514"/>
                <a:chExt cx="603115" cy="13136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99329692-D913-4BEF-B857-89F4DAD3F14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99329692-D913-4BEF-B857-89F4DAD3F1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59144E09-983E-4626-A6AE-A744FF2D78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59144E09-983E-4626-A6AE-A744FF2D78A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F07AD09-CB0C-4B66-A8B6-0EF2FF99DC79}"/>
                </a:ext>
              </a:extLst>
            </p:cNvPr>
            <p:cNvGrpSpPr/>
            <p:nvPr/>
          </p:nvGrpSpPr>
          <p:grpSpPr>
            <a:xfrm rot="16200000">
              <a:off x="7870303" y="4561369"/>
              <a:ext cx="543519" cy="523439"/>
              <a:chOff x="10308409" y="2493580"/>
              <a:chExt cx="787941" cy="758831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811512E1-3D2B-4DF1-A906-A8ED0CEEEF5F}"/>
                  </a:ext>
                </a:extLst>
              </p:cNvPr>
              <p:cNvSpPr/>
              <p:nvPr/>
            </p:nvSpPr>
            <p:spPr>
              <a:xfrm>
                <a:off x="10308409" y="2493580"/>
                <a:ext cx="787941" cy="75883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0BAA50AA-E33D-41A3-95BD-93B3345B5E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0BAA50AA-E33D-41A3-95BD-93B3345B5E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2726CC4-1078-43F0-9076-769B70A74B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7192" y="5149816"/>
              <a:ext cx="0" cy="27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B49051A3-34DD-4831-B5F7-43FC478A7F22}"/>
                </a:ext>
              </a:extLst>
            </p:cNvPr>
            <p:cNvCxnSpPr/>
            <p:nvPr/>
          </p:nvCxnSpPr>
          <p:spPr>
            <a:xfrm flipV="1">
              <a:off x="7563871" y="4974130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E720462-08CA-457F-8ED3-CA466FEA8274}"/>
              </a:ext>
            </a:extLst>
          </p:cNvPr>
          <p:cNvGrpSpPr/>
          <p:nvPr/>
        </p:nvGrpSpPr>
        <p:grpSpPr>
          <a:xfrm>
            <a:off x="5328480" y="2280003"/>
            <a:ext cx="1146220" cy="1468734"/>
            <a:chOff x="5162902" y="4551328"/>
            <a:chExt cx="1146220" cy="146873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8B15422-A6D9-4C20-801D-3C2BE940F8B1}"/>
                </a:ext>
              </a:extLst>
            </p:cNvPr>
            <p:cNvGrpSpPr/>
            <p:nvPr/>
          </p:nvGrpSpPr>
          <p:grpSpPr>
            <a:xfrm rot="16200000">
              <a:off x="5534268" y="5245207"/>
              <a:ext cx="543520" cy="1006189"/>
              <a:chOff x="7001150" y="2492450"/>
              <a:chExt cx="787941" cy="1458672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60CDB7B0-7CAB-4638-A057-2FE3670DA369}"/>
                  </a:ext>
                </a:extLst>
              </p:cNvPr>
              <p:cNvSpPr/>
              <p:nvPr/>
            </p:nvSpPr>
            <p:spPr>
              <a:xfrm>
                <a:off x="7001150" y="2492450"/>
                <a:ext cx="787941" cy="14586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8B6AAB05-6ECA-491B-94E4-8D8E42CF2B6A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1313609"/>
                <a:chOff x="6342434" y="2660514"/>
                <a:chExt cx="603115" cy="13136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F7689EEC-98E4-47A8-9640-195EF39BA71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F7689EEC-98E4-47A8-9640-195EF39BA7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26014BE1-896B-477E-8CD1-63498621B1F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26014BE1-896B-477E-8CD1-63498621B1F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1D1B4B0-4758-4000-A23C-3A57090A27D3}"/>
                </a:ext>
              </a:extLst>
            </p:cNvPr>
            <p:cNvGrpSpPr/>
            <p:nvPr/>
          </p:nvGrpSpPr>
          <p:grpSpPr>
            <a:xfrm rot="16200000">
              <a:off x="5539136" y="4561368"/>
              <a:ext cx="543519" cy="523439"/>
              <a:chOff x="10308409" y="2493580"/>
              <a:chExt cx="787941" cy="758831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181AC157-B069-4FBC-9A29-F18931EE1F5E}"/>
                  </a:ext>
                </a:extLst>
              </p:cNvPr>
              <p:cNvSpPr/>
              <p:nvPr/>
            </p:nvSpPr>
            <p:spPr>
              <a:xfrm>
                <a:off x="10308409" y="2493580"/>
                <a:ext cx="787941" cy="75883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45CCD21A-6C24-47DA-A860-309445ABD7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45CCD21A-6C24-47DA-A860-309445ABD7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2354B51-AF1B-4BE1-AF1D-F8A9D2AE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6025" y="5149815"/>
              <a:ext cx="0" cy="27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245CE6AA-A970-4D56-A1A2-8F5E9B213DA5}"/>
                </a:ext>
              </a:extLst>
            </p:cNvPr>
            <p:cNvCxnSpPr/>
            <p:nvPr/>
          </p:nvCxnSpPr>
          <p:spPr>
            <a:xfrm flipV="1">
              <a:off x="5224905" y="4978555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Multiplication Sign 88">
              <a:extLst>
                <a:ext uri="{FF2B5EF4-FFF2-40B4-BE49-F238E27FC236}">
                  <a16:creationId xmlns:a16="http://schemas.microsoft.com/office/drawing/2014/main" id="{46EB55F8-8D8E-4B29-96D2-AD63AD40F6B6}"/>
                </a:ext>
              </a:extLst>
            </p:cNvPr>
            <p:cNvSpPr/>
            <p:nvPr/>
          </p:nvSpPr>
          <p:spPr>
            <a:xfrm>
              <a:off x="5162902" y="4911074"/>
              <a:ext cx="361856" cy="361856"/>
            </a:xfrm>
            <a:prstGeom prst="mathMultiply">
              <a:avLst>
                <a:gd name="adj1" fmla="val 11675"/>
              </a:avLst>
            </a:prstGeom>
            <a:solidFill>
              <a:srgbClr val="FF0000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C7D013C-652A-45C8-A5AB-C6C39BEC3770}"/>
              </a:ext>
            </a:extLst>
          </p:cNvPr>
          <p:cNvGrpSpPr/>
          <p:nvPr/>
        </p:nvGrpSpPr>
        <p:grpSpPr>
          <a:xfrm>
            <a:off x="9111210" y="1751228"/>
            <a:ext cx="2049938" cy="2530509"/>
            <a:chOff x="9462169" y="4097762"/>
            <a:chExt cx="2049938" cy="253050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F8D478F-A744-429F-87CE-889C07325E7E}"/>
                </a:ext>
              </a:extLst>
            </p:cNvPr>
            <p:cNvGrpSpPr/>
            <p:nvPr/>
          </p:nvGrpSpPr>
          <p:grpSpPr>
            <a:xfrm rot="16200000">
              <a:off x="10264872" y="5853416"/>
              <a:ext cx="543520" cy="1006189"/>
              <a:chOff x="7001150" y="2492450"/>
              <a:chExt cx="787941" cy="145867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01083FBF-2C39-4504-9758-8AA6D43391FA}"/>
                  </a:ext>
                </a:extLst>
              </p:cNvPr>
              <p:cNvSpPr/>
              <p:nvPr/>
            </p:nvSpPr>
            <p:spPr>
              <a:xfrm>
                <a:off x="7001150" y="2492450"/>
                <a:ext cx="787941" cy="14586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3755391-680B-431A-9D9E-021544FB92EE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1313609"/>
                <a:chOff x="6342434" y="2660514"/>
                <a:chExt cx="603115" cy="13136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CFDF4D18-EBD0-43C6-A4DA-36A45C58F14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CFDF4D18-EBD0-43C6-A4DA-36A45C58F14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B8730DD3-A04F-427F-AE08-E7C6CD5E736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B8730DD3-A04F-427F-AE08-E7C6CD5E736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A13627D-2B1E-491F-8466-992470A92C1C}"/>
                </a:ext>
              </a:extLst>
            </p:cNvPr>
            <p:cNvGrpSpPr/>
            <p:nvPr/>
          </p:nvGrpSpPr>
          <p:grpSpPr>
            <a:xfrm rot="16200000">
              <a:off x="10262551" y="4107802"/>
              <a:ext cx="543519" cy="523439"/>
              <a:chOff x="10308409" y="2493580"/>
              <a:chExt cx="787941" cy="758831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35049C6F-4F7D-4350-A774-84137FC8641D}"/>
                  </a:ext>
                </a:extLst>
              </p:cNvPr>
              <p:cNvSpPr/>
              <p:nvPr/>
            </p:nvSpPr>
            <p:spPr>
              <a:xfrm>
                <a:off x="10308409" y="2493580"/>
                <a:ext cx="787941" cy="75883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15DA3937-1B11-4F68-ACA7-16B61547EE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15DA3937-1B11-4F68-ACA7-16B61547EE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BF08913-EE8D-45CB-9466-1A7630D18C55}"/>
                </a:ext>
              </a:extLst>
            </p:cNvPr>
            <p:cNvGrpSpPr/>
            <p:nvPr/>
          </p:nvGrpSpPr>
          <p:grpSpPr>
            <a:xfrm>
              <a:off x="9462169" y="5077876"/>
              <a:ext cx="2049938" cy="543519"/>
              <a:chOff x="9462168" y="4974130"/>
              <a:chExt cx="2049938" cy="543519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603FB1B-954D-4B61-AA53-00D57DB3F128}"/>
                  </a:ext>
                </a:extLst>
              </p:cNvPr>
              <p:cNvSpPr/>
              <p:nvPr/>
            </p:nvSpPr>
            <p:spPr>
              <a:xfrm rot="16200000">
                <a:off x="10215377" y="4220921"/>
                <a:ext cx="543519" cy="2049938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514C2609-FADD-4795-8BBB-EA2A54992C09}"/>
                      </a:ext>
                    </a:extLst>
                  </p:cNvPr>
                  <p:cNvSpPr/>
                  <p:nvPr/>
                </p:nvSpPr>
                <p:spPr>
                  <a:xfrm>
                    <a:off x="9520742" y="5044067"/>
                    <a:ext cx="416027" cy="416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514C2609-FADD-4795-8BBB-EA2A54992C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0742" y="5044067"/>
                    <a:ext cx="416027" cy="416027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8AE9C5F7-A850-4BC3-8B41-F2681E56E9F3}"/>
                      </a:ext>
                    </a:extLst>
                  </p:cNvPr>
                  <p:cNvSpPr/>
                  <p:nvPr/>
                </p:nvSpPr>
                <p:spPr>
                  <a:xfrm>
                    <a:off x="9995344" y="5043733"/>
                    <a:ext cx="416027" cy="416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8AE9C5F7-A850-4BC3-8B41-F2681E56E9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95344" y="5043733"/>
                    <a:ext cx="416027" cy="416027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D6A6C182-BAC0-4827-B49A-63DA5D3DB29F}"/>
                      </a:ext>
                    </a:extLst>
                  </p:cNvPr>
                  <p:cNvSpPr/>
                  <p:nvPr/>
                </p:nvSpPr>
                <p:spPr>
                  <a:xfrm>
                    <a:off x="11032286" y="5043733"/>
                    <a:ext cx="416027" cy="416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D6A6C182-BAC0-4827-B49A-63DA5D3DB2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2286" y="5043733"/>
                    <a:ext cx="416027" cy="41602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 l="-5556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2156996D-F897-4175-B1A8-7E9FC60C14E5}"/>
                      </a:ext>
                    </a:extLst>
                  </p:cNvPr>
                  <p:cNvSpPr/>
                  <p:nvPr/>
                </p:nvSpPr>
                <p:spPr>
                  <a:xfrm>
                    <a:off x="10490576" y="5055985"/>
                    <a:ext cx="369012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2156996D-F897-4175-B1A8-7E9FC60C14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0576" y="5055985"/>
                    <a:ext cx="369012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B20D05D-A6C8-4ED9-91C6-191518DA3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4311" y="5710713"/>
              <a:ext cx="0" cy="27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EE7E230-07CE-4854-8509-5AA5E5E5E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4311" y="4711344"/>
              <a:ext cx="0" cy="27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nector: Elbow 96">
              <a:extLst>
                <a:ext uri="{FF2B5EF4-FFF2-40B4-BE49-F238E27FC236}">
                  <a16:creationId xmlns:a16="http://schemas.microsoft.com/office/drawing/2014/main" id="{2FF9885D-BACC-4E8F-95BD-83D608DDADEA}"/>
                </a:ext>
              </a:extLst>
            </p:cNvPr>
            <p:cNvCxnSpPr/>
            <p:nvPr/>
          </p:nvCxnSpPr>
          <p:spPr>
            <a:xfrm flipV="1">
              <a:off x="10201204" y="5728720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9A9DA233-B037-4DBD-91C1-3C55D3CD5320}"/>
                </a:ext>
              </a:extLst>
            </p:cNvPr>
            <p:cNvCxnSpPr/>
            <p:nvPr/>
          </p:nvCxnSpPr>
          <p:spPr>
            <a:xfrm flipV="1">
              <a:off x="10201204" y="4725265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8CA9026-E1BB-4708-8FAE-FCAF7A5C3C71}"/>
              </a:ext>
            </a:extLst>
          </p:cNvPr>
          <p:cNvGrpSpPr/>
          <p:nvPr/>
        </p:nvGrpSpPr>
        <p:grpSpPr>
          <a:xfrm>
            <a:off x="9194095" y="4473719"/>
            <a:ext cx="2055512" cy="2087433"/>
            <a:chOff x="9392802" y="1712460"/>
            <a:chExt cx="2055512" cy="2087433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998C001-1B38-4B30-9619-B15DA593E56B}"/>
                </a:ext>
              </a:extLst>
            </p:cNvPr>
            <p:cNvCxnSpPr>
              <a:cxnSpLocks/>
            </p:cNvCxnSpPr>
            <p:nvPr/>
          </p:nvCxnSpPr>
          <p:spPr>
            <a:xfrm>
              <a:off x="9392802" y="3685309"/>
              <a:ext cx="18474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8004A53-98FF-493A-BB88-0E25441D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3152" y="1921163"/>
              <a:ext cx="0" cy="18703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0C83EE7-2050-4B56-BD58-0A8EAB2A32D6}"/>
                    </a:ext>
                  </a:extLst>
                </p:cNvPr>
                <p:cNvSpPr/>
                <p:nvPr/>
              </p:nvSpPr>
              <p:spPr>
                <a:xfrm>
                  <a:off x="10996972" y="3345119"/>
                  <a:ext cx="45134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0C83EE7-2050-4B56-BD58-0A8EAB2A32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6972" y="3345119"/>
                  <a:ext cx="451342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C767C7DD-0F06-44DA-B004-3AA950F52B77}"/>
                    </a:ext>
                  </a:extLst>
                </p:cNvPr>
                <p:cNvSpPr/>
                <p:nvPr/>
              </p:nvSpPr>
              <p:spPr>
                <a:xfrm>
                  <a:off x="9468206" y="1712460"/>
                  <a:ext cx="4560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C767C7DD-0F06-44DA-B004-3AA950F52B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8206" y="1712460"/>
                  <a:ext cx="456087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07A6A7B-9E84-4146-99D9-66C711BDDE86}"/>
                </a:ext>
              </a:extLst>
            </p:cNvPr>
            <p:cNvSpPr/>
            <p:nvPr/>
          </p:nvSpPr>
          <p:spPr>
            <a:xfrm>
              <a:off x="9392802" y="1837179"/>
              <a:ext cx="1904691" cy="196271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374CB69-071C-4463-82B7-784566457374}"/>
                </a:ext>
              </a:extLst>
            </p:cNvPr>
            <p:cNvSpPr/>
            <p:nvPr/>
          </p:nvSpPr>
          <p:spPr>
            <a:xfrm>
              <a:off x="9556750" y="3054350"/>
              <a:ext cx="844550" cy="533400"/>
            </a:xfrm>
            <a:custGeom>
              <a:avLst/>
              <a:gdLst>
                <a:gd name="connsiteX0" fmla="*/ 222250 w 844550"/>
                <a:gd name="connsiteY0" fmla="*/ 438150 h 533400"/>
                <a:gd name="connsiteX1" fmla="*/ 0 w 844550"/>
                <a:gd name="connsiteY1" fmla="*/ 0 h 533400"/>
                <a:gd name="connsiteX2" fmla="*/ 844550 w 844550"/>
                <a:gd name="connsiteY2" fmla="*/ 215900 h 533400"/>
                <a:gd name="connsiteX3" fmla="*/ 723900 w 844550"/>
                <a:gd name="connsiteY3" fmla="*/ 533400 h 533400"/>
                <a:gd name="connsiteX4" fmla="*/ 222250 w 844550"/>
                <a:gd name="connsiteY4" fmla="*/ 43815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550" h="533400">
                  <a:moveTo>
                    <a:pt x="222250" y="438150"/>
                  </a:moveTo>
                  <a:lnTo>
                    <a:pt x="0" y="0"/>
                  </a:lnTo>
                  <a:lnTo>
                    <a:pt x="844550" y="215900"/>
                  </a:lnTo>
                  <a:lnTo>
                    <a:pt x="723900" y="533400"/>
                  </a:lnTo>
                  <a:lnTo>
                    <a:pt x="222250" y="43815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A747323-EC6F-46C9-B555-E198F11A1474}"/>
                </a:ext>
              </a:extLst>
            </p:cNvPr>
            <p:cNvSpPr/>
            <p:nvPr/>
          </p:nvSpPr>
          <p:spPr>
            <a:xfrm>
              <a:off x="9600569" y="2643549"/>
              <a:ext cx="305333" cy="222250"/>
            </a:xfrm>
            <a:custGeom>
              <a:avLst/>
              <a:gdLst>
                <a:gd name="connsiteX0" fmla="*/ 0 w 527050"/>
                <a:gd name="connsiteY0" fmla="*/ 152400 h 457200"/>
                <a:gd name="connsiteX1" fmla="*/ 101600 w 527050"/>
                <a:gd name="connsiteY1" fmla="*/ 450850 h 457200"/>
                <a:gd name="connsiteX2" fmla="*/ 450850 w 527050"/>
                <a:gd name="connsiteY2" fmla="*/ 457200 h 457200"/>
                <a:gd name="connsiteX3" fmla="*/ 527050 w 527050"/>
                <a:gd name="connsiteY3" fmla="*/ 361950 h 457200"/>
                <a:gd name="connsiteX4" fmla="*/ 349250 w 527050"/>
                <a:gd name="connsiteY4" fmla="*/ 0 h 457200"/>
                <a:gd name="connsiteX5" fmla="*/ 0 w 527050"/>
                <a:gd name="connsiteY5" fmla="*/ 1524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050" h="457200">
                  <a:moveTo>
                    <a:pt x="0" y="152400"/>
                  </a:moveTo>
                  <a:lnTo>
                    <a:pt x="101600" y="450850"/>
                  </a:lnTo>
                  <a:lnTo>
                    <a:pt x="450850" y="457200"/>
                  </a:lnTo>
                  <a:lnTo>
                    <a:pt x="527050" y="361950"/>
                  </a:lnTo>
                  <a:lnTo>
                    <a:pt x="34925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B5C37E8-A83E-4832-B3B2-6D3476AB2215}"/>
                </a:ext>
              </a:extLst>
            </p:cNvPr>
            <p:cNvSpPr/>
            <p:nvPr/>
          </p:nvSpPr>
          <p:spPr>
            <a:xfrm>
              <a:off x="10642951" y="3054350"/>
              <a:ext cx="203200" cy="590550"/>
            </a:xfrm>
            <a:custGeom>
              <a:avLst/>
              <a:gdLst>
                <a:gd name="connsiteX0" fmla="*/ 12700 w 203200"/>
                <a:gd name="connsiteY0" fmla="*/ 552450 h 590550"/>
                <a:gd name="connsiteX1" fmla="*/ 0 w 203200"/>
                <a:gd name="connsiteY1" fmla="*/ 0 h 590550"/>
                <a:gd name="connsiteX2" fmla="*/ 114300 w 203200"/>
                <a:gd name="connsiteY2" fmla="*/ 95250 h 590550"/>
                <a:gd name="connsiteX3" fmla="*/ 203200 w 203200"/>
                <a:gd name="connsiteY3" fmla="*/ 590550 h 590550"/>
                <a:gd name="connsiteX4" fmla="*/ 12700 w 203200"/>
                <a:gd name="connsiteY4" fmla="*/ 5524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590550">
                  <a:moveTo>
                    <a:pt x="12700" y="552450"/>
                  </a:moveTo>
                  <a:lnTo>
                    <a:pt x="0" y="0"/>
                  </a:lnTo>
                  <a:lnTo>
                    <a:pt x="114300" y="95250"/>
                  </a:lnTo>
                  <a:lnTo>
                    <a:pt x="203200" y="590550"/>
                  </a:lnTo>
                  <a:lnTo>
                    <a:pt x="12700" y="55245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Multiplication Sign 124">
              <a:extLst>
                <a:ext uri="{FF2B5EF4-FFF2-40B4-BE49-F238E27FC236}">
                  <a16:creationId xmlns:a16="http://schemas.microsoft.com/office/drawing/2014/main" id="{ACB22ED2-A137-48B9-8350-A682A2FF4928}"/>
                </a:ext>
              </a:extLst>
            </p:cNvPr>
            <p:cNvSpPr/>
            <p:nvPr/>
          </p:nvSpPr>
          <p:spPr>
            <a:xfrm>
              <a:off x="9772091" y="3279112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Multiplication Sign 125">
              <a:extLst>
                <a:ext uri="{FF2B5EF4-FFF2-40B4-BE49-F238E27FC236}">
                  <a16:creationId xmlns:a16="http://schemas.microsoft.com/office/drawing/2014/main" id="{D295A28E-1532-44E9-AAB9-4616DE7F1934}"/>
                </a:ext>
              </a:extLst>
            </p:cNvPr>
            <p:cNvSpPr/>
            <p:nvPr/>
          </p:nvSpPr>
          <p:spPr>
            <a:xfrm>
              <a:off x="10085475" y="333775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Multiplication Sign 126">
              <a:extLst>
                <a:ext uri="{FF2B5EF4-FFF2-40B4-BE49-F238E27FC236}">
                  <a16:creationId xmlns:a16="http://schemas.microsoft.com/office/drawing/2014/main" id="{B5236739-8035-4F68-80A7-800B8F36CC54}"/>
                </a:ext>
              </a:extLst>
            </p:cNvPr>
            <p:cNvSpPr/>
            <p:nvPr/>
          </p:nvSpPr>
          <p:spPr>
            <a:xfrm>
              <a:off x="9625145" y="306589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Multiplication Sign 127">
              <a:extLst>
                <a:ext uri="{FF2B5EF4-FFF2-40B4-BE49-F238E27FC236}">
                  <a16:creationId xmlns:a16="http://schemas.microsoft.com/office/drawing/2014/main" id="{0E5476C4-AAB0-466F-BFAB-34F1EB1A5DEA}"/>
                </a:ext>
              </a:extLst>
            </p:cNvPr>
            <p:cNvSpPr/>
            <p:nvPr/>
          </p:nvSpPr>
          <p:spPr>
            <a:xfrm>
              <a:off x="9638517" y="266264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Multiplication Sign 128">
              <a:extLst>
                <a:ext uri="{FF2B5EF4-FFF2-40B4-BE49-F238E27FC236}">
                  <a16:creationId xmlns:a16="http://schemas.microsoft.com/office/drawing/2014/main" id="{495642FD-A856-48C0-911E-DB1D671DFB81}"/>
                </a:ext>
              </a:extLst>
            </p:cNvPr>
            <p:cNvSpPr/>
            <p:nvPr/>
          </p:nvSpPr>
          <p:spPr>
            <a:xfrm>
              <a:off x="10616641" y="340550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Multiplication Sign 129">
              <a:extLst>
                <a:ext uri="{FF2B5EF4-FFF2-40B4-BE49-F238E27FC236}">
                  <a16:creationId xmlns:a16="http://schemas.microsoft.com/office/drawing/2014/main" id="{FE3A5AEC-B46F-4CFD-8061-9ABCD2A7DC88}"/>
                </a:ext>
              </a:extLst>
            </p:cNvPr>
            <p:cNvSpPr/>
            <p:nvPr/>
          </p:nvSpPr>
          <p:spPr>
            <a:xfrm>
              <a:off x="10603468" y="313782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Multiplication Sign 130">
              <a:extLst>
                <a:ext uri="{FF2B5EF4-FFF2-40B4-BE49-F238E27FC236}">
                  <a16:creationId xmlns:a16="http://schemas.microsoft.com/office/drawing/2014/main" id="{F63FD9D9-E174-4BD5-B80C-66C281EB7C5C}"/>
                </a:ext>
              </a:extLst>
            </p:cNvPr>
            <p:cNvSpPr/>
            <p:nvPr/>
          </p:nvSpPr>
          <p:spPr>
            <a:xfrm>
              <a:off x="9911804" y="313949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Multiplication Sign 146">
              <a:extLst>
                <a:ext uri="{FF2B5EF4-FFF2-40B4-BE49-F238E27FC236}">
                  <a16:creationId xmlns:a16="http://schemas.microsoft.com/office/drawing/2014/main" id="{2EF4378F-856D-4D6D-AFEB-D4EBB8CD89D8}"/>
                </a:ext>
              </a:extLst>
            </p:cNvPr>
            <p:cNvSpPr/>
            <p:nvPr/>
          </p:nvSpPr>
          <p:spPr>
            <a:xfrm>
              <a:off x="9758838" y="287902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Multiplication Sign 147">
              <a:extLst>
                <a:ext uri="{FF2B5EF4-FFF2-40B4-BE49-F238E27FC236}">
                  <a16:creationId xmlns:a16="http://schemas.microsoft.com/office/drawing/2014/main" id="{8A2A5D50-E7C7-4ADD-A160-03973BBB0DB7}"/>
                </a:ext>
              </a:extLst>
            </p:cNvPr>
            <p:cNvSpPr/>
            <p:nvPr/>
          </p:nvSpPr>
          <p:spPr>
            <a:xfrm>
              <a:off x="10032629" y="293654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Multiplication Sign 148">
              <a:extLst>
                <a:ext uri="{FF2B5EF4-FFF2-40B4-BE49-F238E27FC236}">
                  <a16:creationId xmlns:a16="http://schemas.microsoft.com/office/drawing/2014/main" id="{62BF2960-3D1B-42A4-93F1-3D9B2DAAB016}"/>
                </a:ext>
              </a:extLst>
            </p:cNvPr>
            <p:cNvSpPr/>
            <p:nvPr/>
          </p:nvSpPr>
          <p:spPr>
            <a:xfrm>
              <a:off x="10368360" y="333402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Multiplication Sign 149">
              <a:extLst>
                <a:ext uri="{FF2B5EF4-FFF2-40B4-BE49-F238E27FC236}">
                  <a16:creationId xmlns:a16="http://schemas.microsoft.com/office/drawing/2014/main" id="{E1DF7F90-59B9-469C-8D42-61EAA505E247}"/>
                </a:ext>
              </a:extLst>
            </p:cNvPr>
            <p:cNvSpPr/>
            <p:nvPr/>
          </p:nvSpPr>
          <p:spPr>
            <a:xfrm>
              <a:off x="10303892" y="301660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Multiplication Sign 150">
              <a:extLst>
                <a:ext uri="{FF2B5EF4-FFF2-40B4-BE49-F238E27FC236}">
                  <a16:creationId xmlns:a16="http://schemas.microsoft.com/office/drawing/2014/main" id="{761980DE-539F-430E-B559-334312B2FB72}"/>
                </a:ext>
              </a:extLst>
            </p:cNvPr>
            <p:cNvSpPr/>
            <p:nvPr/>
          </p:nvSpPr>
          <p:spPr>
            <a:xfrm>
              <a:off x="9878325" y="213615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Multiplication Sign 151">
              <a:extLst>
                <a:ext uri="{FF2B5EF4-FFF2-40B4-BE49-F238E27FC236}">
                  <a16:creationId xmlns:a16="http://schemas.microsoft.com/office/drawing/2014/main" id="{E02A5A85-F81F-4F90-B3C8-B8DDCB1B3DCF}"/>
                </a:ext>
              </a:extLst>
            </p:cNvPr>
            <p:cNvSpPr/>
            <p:nvPr/>
          </p:nvSpPr>
          <p:spPr>
            <a:xfrm>
              <a:off x="9985457" y="242261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Multiplication Sign 152">
              <a:extLst>
                <a:ext uri="{FF2B5EF4-FFF2-40B4-BE49-F238E27FC236}">
                  <a16:creationId xmlns:a16="http://schemas.microsoft.com/office/drawing/2014/main" id="{7AC4B4D9-349C-4129-B04E-508FFA994826}"/>
                </a:ext>
              </a:extLst>
            </p:cNvPr>
            <p:cNvSpPr/>
            <p:nvPr/>
          </p:nvSpPr>
          <p:spPr>
            <a:xfrm>
              <a:off x="10368526" y="221849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Multiplication Sign 153">
              <a:extLst>
                <a:ext uri="{FF2B5EF4-FFF2-40B4-BE49-F238E27FC236}">
                  <a16:creationId xmlns:a16="http://schemas.microsoft.com/office/drawing/2014/main" id="{417D392B-742B-4582-8531-48904D61E4F7}"/>
                </a:ext>
              </a:extLst>
            </p:cNvPr>
            <p:cNvSpPr/>
            <p:nvPr/>
          </p:nvSpPr>
          <p:spPr>
            <a:xfrm>
              <a:off x="10755978" y="249164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Multiplication Sign 154">
              <a:extLst>
                <a:ext uri="{FF2B5EF4-FFF2-40B4-BE49-F238E27FC236}">
                  <a16:creationId xmlns:a16="http://schemas.microsoft.com/office/drawing/2014/main" id="{3311927F-1FB3-4CE0-8116-1F62A637B3DD}"/>
                </a:ext>
              </a:extLst>
            </p:cNvPr>
            <p:cNvSpPr/>
            <p:nvPr/>
          </p:nvSpPr>
          <p:spPr>
            <a:xfrm>
              <a:off x="10778884" y="279178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1E47C73-8058-46B8-B5E8-720A6AA91DCF}"/>
              </a:ext>
            </a:extLst>
          </p:cNvPr>
          <p:cNvGrpSpPr/>
          <p:nvPr/>
        </p:nvGrpSpPr>
        <p:grpSpPr>
          <a:xfrm>
            <a:off x="7073461" y="4482093"/>
            <a:ext cx="2066607" cy="2079067"/>
            <a:chOff x="7073461" y="1712460"/>
            <a:chExt cx="2066607" cy="2079067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04247E2-0032-4378-BAD8-AAFE9EBABB49}"/>
                </a:ext>
              </a:extLst>
            </p:cNvPr>
            <p:cNvSpPr/>
            <p:nvPr/>
          </p:nvSpPr>
          <p:spPr>
            <a:xfrm>
              <a:off x="7073461" y="1828805"/>
              <a:ext cx="1904691" cy="196271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9BB8418-1A51-416F-A5D1-47F73D55B405}"/>
                </a:ext>
              </a:extLst>
            </p:cNvPr>
            <p:cNvSpPr/>
            <p:nvPr/>
          </p:nvSpPr>
          <p:spPr>
            <a:xfrm>
              <a:off x="7264400" y="2457450"/>
              <a:ext cx="762000" cy="1143000"/>
            </a:xfrm>
            <a:custGeom>
              <a:avLst/>
              <a:gdLst>
                <a:gd name="connsiteX0" fmla="*/ 12700 w 762000"/>
                <a:gd name="connsiteY0" fmla="*/ 1016000 h 1143000"/>
                <a:gd name="connsiteX1" fmla="*/ 762000 w 762000"/>
                <a:gd name="connsiteY1" fmla="*/ 1143000 h 1143000"/>
                <a:gd name="connsiteX2" fmla="*/ 654050 w 762000"/>
                <a:gd name="connsiteY2" fmla="*/ 463550 h 1143000"/>
                <a:gd name="connsiteX3" fmla="*/ 63500 w 762000"/>
                <a:gd name="connsiteY3" fmla="*/ 0 h 1143000"/>
                <a:gd name="connsiteX4" fmla="*/ 0 w 762000"/>
                <a:gd name="connsiteY4" fmla="*/ 533400 h 1143000"/>
                <a:gd name="connsiteX5" fmla="*/ 12700 w 762000"/>
                <a:gd name="connsiteY5" fmla="*/ 1016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0" h="1143000">
                  <a:moveTo>
                    <a:pt x="12700" y="1016000"/>
                  </a:moveTo>
                  <a:lnTo>
                    <a:pt x="762000" y="1143000"/>
                  </a:lnTo>
                  <a:lnTo>
                    <a:pt x="654050" y="463550"/>
                  </a:lnTo>
                  <a:lnTo>
                    <a:pt x="63500" y="0"/>
                  </a:lnTo>
                  <a:lnTo>
                    <a:pt x="0" y="533400"/>
                  </a:lnTo>
                  <a:lnTo>
                    <a:pt x="12700" y="101600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5DDF65-CA27-4AE9-AEF3-DAC6106CCD62}"/>
                </a:ext>
              </a:extLst>
            </p:cNvPr>
            <p:cNvCxnSpPr>
              <a:cxnSpLocks/>
            </p:cNvCxnSpPr>
            <p:nvPr/>
          </p:nvCxnSpPr>
          <p:spPr>
            <a:xfrm>
              <a:off x="7078826" y="3685309"/>
              <a:ext cx="18474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02A0A1D-0319-458C-96BD-0B4615CDB3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0970" y="1921163"/>
              <a:ext cx="0" cy="18703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A524B4A2-5429-4186-A9CC-2FD2DE95BD0A}"/>
                    </a:ext>
                  </a:extLst>
                </p:cNvPr>
                <p:cNvSpPr/>
                <p:nvPr/>
              </p:nvSpPr>
              <p:spPr>
                <a:xfrm>
                  <a:off x="8688726" y="3345119"/>
                  <a:ext cx="45134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A524B4A2-5429-4186-A9CC-2FD2DE95BD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8726" y="3345119"/>
                  <a:ext cx="451342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979201E1-31E2-4B14-B6D0-F8C70A533A64}"/>
                    </a:ext>
                  </a:extLst>
                </p:cNvPr>
                <p:cNvSpPr/>
                <p:nvPr/>
              </p:nvSpPr>
              <p:spPr>
                <a:xfrm>
                  <a:off x="7159960" y="1712460"/>
                  <a:ext cx="4560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979201E1-31E2-4B14-B6D0-F8C70A533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9960" y="1712460"/>
                  <a:ext cx="456087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2" name="Multiplication Sign 131">
              <a:extLst>
                <a:ext uri="{FF2B5EF4-FFF2-40B4-BE49-F238E27FC236}">
                  <a16:creationId xmlns:a16="http://schemas.microsoft.com/office/drawing/2014/main" id="{D885F740-B9D7-485B-98E9-CFD3B1D40EF0}"/>
                </a:ext>
              </a:extLst>
            </p:cNvPr>
            <p:cNvSpPr/>
            <p:nvPr/>
          </p:nvSpPr>
          <p:spPr>
            <a:xfrm>
              <a:off x="7456145" y="327376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Multiplication Sign 132">
              <a:extLst>
                <a:ext uri="{FF2B5EF4-FFF2-40B4-BE49-F238E27FC236}">
                  <a16:creationId xmlns:a16="http://schemas.microsoft.com/office/drawing/2014/main" id="{8003FF90-0EC3-45F5-859D-D32E58180C4B}"/>
                </a:ext>
              </a:extLst>
            </p:cNvPr>
            <p:cNvSpPr/>
            <p:nvPr/>
          </p:nvSpPr>
          <p:spPr>
            <a:xfrm>
              <a:off x="7769529" y="3332406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Multiplication Sign 133">
              <a:extLst>
                <a:ext uri="{FF2B5EF4-FFF2-40B4-BE49-F238E27FC236}">
                  <a16:creationId xmlns:a16="http://schemas.microsoft.com/office/drawing/2014/main" id="{FC74999B-4C2A-44A7-B53B-9AC7D0D5A0F0}"/>
                </a:ext>
              </a:extLst>
            </p:cNvPr>
            <p:cNvSpPr/>
            <p:nvPr/>
          </p:nvSpPr>
          <p:spPr>
            <a:xfrm>
              <a:off x="7309199" y="306054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Multiplication Sign 134">
              <a:extLst>
                <a:ext uri="{FF2B5EF4-FFF2-40B4-BE49-F238E27FC236}">
                  <a16:creationId xmlns:a16="http://schemas.microsoft.com/office/drawing/2014/main" id="{95203742-C3A3-4BCE-8847-A7C7AC741E86}"/>
                </a:ext>
              </a:extLst>
            </p:cNvPr>
            <p:cNvSpPr/>
            <p:nvPr/>
          </p:nvSpPr>
          <p:spPr>
            <a:xfrm>
              <a:off x="7322571" y="265729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Multiplication Sign 135">
              <a:extLst>
                <a:ext uri="{FF2B5EF4-FFF2-40B4-BE49-F238E27FC236}">
                  <a16:creationId xmlns:a16="http://schemas.microsoft.com/office/drawing/2014/main" id="{00424CDE-9A86-4406-B20D-E5D4DF31AC95}"/>
                </a:ext>
              </a:extLst>
            </p:cNvPr>
            <p:cNvSpPr/>
            <p:nvPr/>
          </p:nvSpPr>
          <p:spPr>
            <a:xfrm>
              <a:off x="8300695" y="340015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Multiplication Sign 136">
              <a:extLst>
                <a:ext uri="{FF2B5EF4-FFF2-40B4-BE49-F238E27FC236}">
                  <a16:creationId xmlns:a16="http://schemas.microsoft.com/office/drawing/2014/main" id="{C83615F1-1371-4583-B0F5-9E178CD25E49}"/>
                </a:ext>
              </a:extLst>
            </p:cNvPr>
            <p:cNvSpPr/>
            <p:nvPr/>
          </p:nvSpPr>
          <p:spPr>
            <a:xfrm>
              <a:off x="8287522" y="313247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Multiplication Sign 137">
              <a:extLst>
                <a:ext uri="{FF2B5EF4-FFF2-40B4-BE49-F238E27FC236}">
                  <a16:creationId xmlns:a16="http://schemas.microsoft.com/office/drawing/2014/main" id="{6CBA004D-BC55-49A2-B9C8-983E92C71FA9}"/>
                </a:ext>
              </a:extLst>
            </p:cNvPr>
            <p:cNvSpPr/>
            <p:nvPr/>
          </p:nvSpPr>
          <p:spPr>
            <a:xfrm>
              <a:off x="7595858" y="313414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Multiplication Sign 155">
              <a:extLst>
                <a:ext uri="{FF2B5EF4-FFF2-40B4-BE49-F238E27FC236}">
                  <a16:creationId xmlns:a16="http://schemas.microsoft.com/office/drawing/2014/main" id="{672A4C1A-D386-4892-A9C8-181952DAE609}"/>
                </a:ext>
              </a:extLst>
            </p:cNvPr>
            <p:cNvSpPr/>
            <p:nvPr/>
          </p:nvSpPr>
          <p:spPr>
            <a:xfrm>
              <a:off x="7424326" y="287902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Multiplication Sign 156">
              <a:extLst>
                <a:ext uri="{FF2B5EF4-FFF2-40B4-BE49-F238E27FC236}">
                  <a16:creationId xmlns:a16="http://schemas.microsoft.com/office/drawing/2014/main" id="{312A42C6-81EF-4D9C-96BD-33669C5D293C}"/>
                </a:ext>
              </a:extLst>
            </p:cNvPr>
            <p:cNvSpPr/>
            <p:nvPr/>
          </p:nvSpPr>
          <p:spPr>
            <a:xfrm>
              <a:off x="7698117" y="293654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Multiplication Sign 157">
              <a:extLst>
                <a:ext uri="{FF2B5EF4-FFF2-40B4-BE49-F238E27FC236}">
                  <a16:creationId xmlns:a16="http://schemas.microsoft.com/office/drawing/2014/main" id="{D0E50E11-D280-4FAA-9525-60F5CBED0F44}"/>
                </a:ext>
              </a:extLst>
            </p:cNvPr>
            <p:cNvSpPr/>
            <p:nvPr/>
          </p:nvSpPr>
          <p:spPr>
            <a:xfrm>
              <a:off x="8033848" y="333402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Multiplication Sign 158">
              <a:extLst>
                <a:ext uri="{FF2B5EF4-FFF2-40B4-BE49-F238E27FC236}">
                  <a16:creationId xmlns:a16="http://schemas.microsoft.com/office/drawing/2014/main" id="{AE575430-C96E-45FE-A44E-A3B0F36FC6B6}"/>
                </a:ext>
              </a:extLst>
            </p:cNvPr>
            <p:cNvSpPr/>
            <p:nvPr/>
          </p:nvSpPr>
          <p:spPr>
            <a:xfrm>
              <a:off x="7969380" y="301660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Multiplication Sign 159">
              <a:extLst>
                <a:ext uri="{FF2B5EF4-FFF2-40B4-BE49-F238E27FC236}">
                  <a16:creationId xmlns:a16="http://schemas.microsoft.com/office/drawing/2014/main" id="{195A26BA-FE97-4F74-BA96-5A91E071BD42}"/>
                </a:ext>
              </a:extLst>
            </p:cNvPr>
            <p:cNvSpPr/>
            <p:nvPr/>
          </p:nvSpPr>
          <p:spPr>
            <a:xfrm>
              <a:off x="7543813" y="213615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Multiplication Sign 160">
              <a:extLst>
                <a:ext uri="{FF2B5EF4-FFF2-40B4-BE49-F238E27FC236}">
                  <a16:creationId xmlns:a16="http://schemas.microsoft.com/office/drawing/2014/main" id="{041F4FE7-B29B-4693-AFFE-8B05090AA96A}"/>
                </a:ext>
              </a:extLst>
            </p:cNvPr>
            <p:cNvSpPr/>
            <p:nvPr/>
          </p:nvSpPr>
          <p:spPr>
            <a:xfrm>
              <a:off x="7650945" y="242261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Multiplication Sign 161">
              <a:extLst>
                <a:ext uri="{FF2B5EF4-FFF2-40B4-BE49-F238E27FC236}">
                  <a16:creationId xmlns:a16="http://schemas.microsoft.com/office/drawing/2014/main" id="{DD51E4C6-2558-40A5-9B0E-6DF374A87C59}"/>
                </a:ext>
              </a:extLst>
            </p:cNvPr>
            <p:cNvSpPr/>
            <p:nvPr/>
          </p:nvSpPr>
          <p:spPr>
            <a:xfrm>
              <a:off x="8034014" y="221849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Multiplication Sign 162">
              <a:extLst>
                <a:ext uri="{FF2B5EF4-FFF2-40B4-BE49-F238E27FC236}">
                  <a16:creationId xmlns:a16="http://schemas.microsoft.com/office/drawing/2014/main" id="{4B079F56-68B5-46E9-B8AA-39BB41AAC557}"/>
                </a:ext>
              </a:extLst>
            </p:cNvPr>
            <p:cNvSpPr/>
            <p:nvPr/>
          </p:nvSpPr>
          <p:spPr>
            <a:xfrm>
              <a:off x="8421466" y="249164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Multiplication Sign 163">
              <a:extLst>
                <a:ext uri="{FF2B5EF4-FFF2-40B4-BE49-F238E27FC236}">
                  <a16:creationId xmlns:a16="http://schemas.microsoft.com/office/drawing/2014/main" id="{CE22811A-CCB0-48B0-8E6F-6B7F4981CBB1}"/>
                </a:ext>
              </a:extLst>
            </p:cNvPr>
            <p:cNvSpPr/>
            <p:nvPr/>
          </p:nvSpPr>
          <p:spPr>
            <a:xfrm>
              <a:off x="8444372" y="279178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695CD72-16CE-4C62-B1CE-5022D973CEC9}"/>
              </a:ext>
            </a:extLst>
          </p:cNvPr>
          <p:cNvGrpSpPr/>
          <p:nvPr/>
        </p:nvGrpSpPr>
        <p:grpSpPr>
          <a:xfrm>
            <a:off x="4958612" y="4483738"/>
            <a:ext cx="2057471" cy="2077431"/>
            <a:chOff x="4958612" y="4483738"/>
            <a:chExt cx="2057471" cy="20774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AFBC5FED-EA82-4445-AD70-361E1E2EF476}"/>
                    </a:ext>
                  </a:extLst>
                </p:cNvPr>
                <p:cNvSpPr/>
                <p:nvPr/>
              </p:nvSpPr>
              <p:spPr>
                <a:xfrm>
                  <a:off x="6564741" y="6126354"/>
                  <a:ext cx="45134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AFBC5FED-EA82-4445-AD70-361E1E2EF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4741" y="6126354"/>
                  <a:ext cx="451342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B620FB5-C646-474F-B06A-2EAD0EA071A1}"/>
                </a:ext>
              </a:extLst>
            </p:cNvPr>
            <p:cNvSpPr/>
            <p:nvPr/>
          </p:nvSpPr>
          <p:spPr>
            <a:xfrm>
              <a:off x="4960389" y="4598447"/>
              <a:ext cx="1904691" cy="196271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AF5AD-0DA3-4907-967F-5DFA1B0B3E1F}"/>
                </a:ext>
              </a:extLst>
            </p:cNvPr>
            <p:cNvSpPr/>
            <p:nvPr/>
          </p:nvSpPr>
          <p:spPr>
            <a:xfrm>
              <a:off x="4958612" y="5235597"/>
              <a:ext cx="1906468" cy="1325563"/>
            </a:xfrm>
            <a:custGeom>
              <a:avLst/>
              <a:gdLst>
                <a:gd name="connsiteX0" fmla="*/ 0 w 1657350"/>
                <a:gd name="connsiteY0" fmla="*/ 0 h 1568450"/>
                <a:gd name="connsiteX1" fmla="*/ 0 w 1657350"/>
                <a:gd name="connsiteY1" fmla="*/ 1568450 h 1568450"/>
                <a:gd name="connsiteX2" fmla="*/ 1657350 w 1657350"/>
                <a:gd name="connsiteY2" fmla="*/ 1568450 h 1568450"/>
                <a:gd name="connsiteX3" fmla="*/ 0 w 1657350"/>
                <a:gd name="connsiteY3" fmla="*/ 0 h 156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7350" h="1568450">
                  <a:moveTo>
                    <a:pt x="0" y="0"/>
                  </a:moveTo>
                  <a:lnTo>
                    <a:pt x="0" y="1568450"/>
                  </a:lnTo>
                  <a:lnTo>
                    <a:pt x="1657350" y="1568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08A1E83-2466-4455-A361-0FBD43996F34}"/>
                </a:ext>
              </a:extLst>
            </p:cNvPr>
            <p:cNvCxnSpPr>
              <a:cxnSpLocks/>
            </p:cNvCxnSpPr>
            <p:nvPr/>
          </p:nvCxnSpPr>
          <p:spPr>
            <a:xfrm>
              <a:off x="4960389" y="6454951"/>
              <a:ext cx="18474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547C29B-E9EE-4FB8-ADEC-10A925612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6062" y="4690805"/>
              <a:ext cx="0" cy="18703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769A5F0-9479-4C56-BB0E-544B38C6C91A}"/>
                    </a:ext>
                  </a:extLst>
                </p:cNvPr>
                <p:cNvSpPr/>
                <p:nvPr/>
              </p:nvSpPr>
              <p:spPr>
                <a:xfrm>
                  <a:off x="5035975" y="4483738"/>
                  <a:ext cx="4560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769A5F0-9479-4C56-BB0E-544B38C6C9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975" y="4483738"/>
                  <a:ext cx="456087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Multiplication Sign 138">
              <a:extLst>
                <a:ext uri="{FF2B5EF4-FFF2-40B4-BE49-F238E27FC236}">
                  <a16:creationId xmlns:a16="http://schemas.microsoft.com/office/drawing/2014/main" id="{D032ACBA-D853-4844-A884-EC748E0188F6}"/>
                </a:ext>
              </a:extLst>
            </p:cNvPr>
            <p:cNvSpPr/>
            <p:nvPr/>
          </p:nvSpPr>
          <p:spPr>
            <a:xfrm>
              <a:off x="5303257" y="604340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Multiplication Sign 139">
              <a:extLst>
                <a:ext uri="{FF2B5EF4-FFF2-40B4-BE49-F238E27FC236}">
                  <a16:creationId xmlns:a16="http://schemas.microsoft.com/office/drawing/2014/main" id="{E59D331E-2BD6-4796-B81A-B684D8F00941}"/>
                </a:ext>
              </a:extLst>
            </p:cNvPr>
            <p:cNvSpPr/>
            <p:nvPr/>
          </p:nvSpPr>
          <p:spPr>
            <a:xfrm>
              <a:off x="5616641" y="610204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Multiplication Sign 140">
              <a:extLst>
                <a:ext uri="{FF2B5EF4-FFF2-40B4-BE49-F238E27FC236}">
                  <a16:creationId xmlns:a16="http://schemas.microsoft.com/office/drawing/2014/main" id="{13267F87-6A89-4DCB-879B-7B4F0D93D0E8}"/>
                </a:ext>
              </a:extLst>
            </p:cNvPr>
            <p:cNvSpPr/>
            <p:nvPr/>
          </p:nvSpPr>
          <p:spPr>
            <a:xfrm>
              <a:off x="5156311" y="583019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Multiplication Sign 141">
              <a:extLst>
                <a:ext uri="{FF2B5EF4-FFF2-40B4-BE49-F238E27FC236}">
                  <a16:creationId xmlns:a16="http://schemas.microsoft.com/office/drawing/2014/main" id="{AC439922-41CC-4D22-BD47-C6EAEE0161E7}"/>
                </a:ext>
              </a:extLst>
            </p:cNvPr>
            <p:cNvSpPr/>
            <p:nvPr/>
          </p:nvSpPr>
          <p:spPr>
            <a:xfrm>
              <a:off x="5169683" y="5426932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Multiplication Sign 142">
              <a:extLst>
                <a:ext uri="{FF2B5EF4-FFF2-40B4-BE49-F238E27FC236}">
                  <a16:creationId xmlns:a16="http://schemas.microsoft.com/office/drawing/2014/main" id="{ED75B6D4-80FC-4264-BDBB-E16FACB97FEB}"/>
                </a:ext>
              </a:extLst>
            </p:cNvPr>
            <p:cNvSpPr/>
            <p:nvPr/>
          </p:nvSpPr>
          <p:spPr>
            <a:xfrm>
              <a:off x="6147807" y="616979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Multiplication Sign 143">
              <a:extLst>
                <a:ext uri="{FF2B5EF4-FFF2-40B4-BE49-F238E27FC236}">
                  <a16:creationId xmlns:a16="http://schemas.microsoft.com/office/drawing/2014/main" id="{D9613092-6446-4190-AB4B-FADBE9193100}"/>
                </a:ext>
              </a:extLst>
            </p:cNvPr>
            <p:cNvSpPr/>
            <p:nvPr/>
          </p:nvSpPr>
          <p:spPr>
            <a:xfrm>
              <a:off x="6134634" y="590212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Multiplication Sign 144">
              <a:extLst>
                <a:ext uri="{FF2B5EF4-FFF2-40B4-BE49-F238E27FC236}">
                  <a16:creationId xmlns:a16="http://schemas.microsoft.com/office/drawing/2014/main" id="{B6F7F9C0-5781-4D61-8E6E-15A05AF94011}"/>
                </a:ext>
              </a:extLst>
            </p:cNvPr>
            <p:cNvSpPr/>
            <p:nvPr/>
          </p:nvSpPr>
          <p:spPr>
            <a:xfrm>
              <a:off x="5442970" y="5903786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Multiplication Sign 164">
              <a:extLst>
                <a:ext uri="{FF2B5EF4-FFF2-40B4-BE49-F238E27FC236}">
                  <a16:creationId xmlns:a16="http://schemas.microsoft.com/office/drawing/2014/main" id="{999B1D7F-9546-498C-BF59-87888D1CDC35}"/>
                </a:ext>
              </a:extLst>
            </p:cNvPr>
            <p:cNvSpPr/>
            <p:nvPr/>
          </p:nvSpPr>
          <p:spPr>
            <a:xfrm>
              <a:off x="5264252" y="565546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Multiplication Sign 165">
              <a:extLst>
                <a:ext uri="{FF2B5EF4-FFF2-40B4-BE49-F238E27FC236}">
                  <a16:creationId xmlns:a16="http://schemas.microsoft.com/office/drawing/2014/main" id="{E7016470-41A0-4A8A-B09D-4DEB9C04BAF1}"/>
                </a:ext>
              </a:extLst>
            </p:cNvPr>
            <p:cNvSpPr/>
            <p:nvPr/>
          </p:nvSpPr>
          <p:spPr>
            <a:xfrm>
              <a:off x="5538043" y="571298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Multiplication Sign 166">
              <a:extLst>
                <a:ext uri="{FF2B5EF4-FFF2-40B4-BE49-F238E27FC236}">
                  <a16:creationId xmlns:a16="http://schemas.microsoft.com/office/drawing/2014/main" id="{6C713DC8-A02A-4AF5-9FF1-9EA9E5443DCF}"/>
                </a:ext>
              </a:extLst>
            </p:cNvPr>
            <p:cNvSpPr/>
            <p:nvPr/>
          </p:nvSpPr>
          <p:spPr>
            <a:xfrm>
              <a:off x="5873774" y="611046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Multiplication Sign 167">
              <a:extLst>
                <a:ext uri="{FF2B5EF4-FFF2-40B4-BE49-F238E27FC236}">
                  <a16:creationId xmlns:a16="http://schemas.microsoft.com/office/drawing/2014/main" id="{90374961-6244-4508-81E6-834D3A85AC7A}"/>
                </a:ext>
              </a:extLst>
            </p:cNvPr>
            <p:cNvSpPr/>
            <p:nvPr/>
          </p:nvSpPr>
          <p:spPr>
            <a:xfrm>
              <a:off x="5809306" y="579304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Multiplication Sign 168">
              <a:extLst>
                <a:ext uri="{FF2B5EF4-FFF2-40B4-BE49-F238E27FC236}">
                  <a16:creationId xmlns:a16="http://schemas.microsoft.com/office/drawing/2014/main" id="{4CBDAC59-87B8-4994-BF09-2FA9FCE8A3F4}"/>
                </a:ext>
              </a:extLst>
            </p:cNvPr>
            <p:cNvSpPr/>
            <p:nvPr/>
          </p:nvSpPr>
          <p:spPr>
            <a:xfrm>
              <a:off x="5383739" y="491259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Multiplication Sign 169">
              <a:extLst>
                <a:ext uri="{FF2B5EF4-FFF2-40B4-BE49-F238E27FC236}">
                  <a16:creationId xmlns:a16="http://schemas.microsoft.com/office/drawing/2014/main" id="{FE0BF1E1-32B2-454E-8917-16A3A7AA0025}"/>
                </a:ext>
              </a:extLst>
            </p:cNvPr>
            <p:cNvSpPr/>
            <p:nvPr/>
          </p:nvSpPr>
          <p:spPr>
            <a:xfrm>
              <a:off x="5490871" y="519905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Multiplication Sign 170">
              <a:extLst>
                <a:ext uri="{FF2B5EF4-FFF2-40B4-BE49-F238E27FC236}">
                  <a16:creationId xmlns:a16="http://schemas.microsoft.com/office/drawing/2014/main" id="{55C364E1-D9C1-4F6C-AED2-0363E2EBE527}"/>
                </a:ext>
              </a:extLst>
            </p:cNvPr>
            <p:cNvSpPr/>
            <p:nvPr/>
          </p:nvSpPr>
          <p:spPr>
            <a:xfrm>
              <a:off x="5873940" y="499493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Multiplication Sign 171">
              <a:extLst>
                <a:ext uri="{FF2B5EF4-FFF2-40B4-BE49-F238E27FC236}">
                  <a16:creationId xmlns:a16="http://schemas.microsoft.com/office/drawing/2014/main" id="{0564D2BB-E54C-434A-A9CA-E7467063BA3F}"/>
                </a:ext>
              </a:extLst>
            </p:cNvPr>
            <p:cNvSpPr/>
            <p:nvPr/>
          </p:nvSpPr>
          <p:spPr>
            <a:xfrm>
              <a:off x="6261392" y="526808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Multiplication Sign 172">
              <a:extLst>
                <a:ext uri="{FF2B5EF4-FFF2-40B4-BE49-F238E27FC236}">
                  <a16:creationId xmlns:a16="http://schemas.microsoft.com/office/drawing/2014/main" id="{A5A1CBBA-67A3-41CF-809E-682AD2DE1F80}"/>
                </a:ext>
              </a:extLst>
            </p:cNvPr>
            <p:cNvSpPr/>
            <p:nvPr/>
          </p:nvSpPr>
          <p:spPr>
            <a:xfrm>
              <a:off x="6284298" y="556822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90D7B335-ED85-4976-9E7F-B6052468E0C2}"/>
              </a:ext>
            </a:extLst>
          </p:cNvPr>
          <p:cNvGrpSpPr/>
          <p:nvPr/>
        </p:nvGrpSpPr>
        <p:grpSpPr>
          <a:xfrm>
            <a:off x="973272" y="4483738"/>
            <a:ext cx="2073169" cy="2077431"/>
            <a:chOff x="2009857" y="4051413"/>
            <a:chExt cx="2073169" cy="2077431"/>
          </a:xfrm>
        </p:grpSpPr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67BA665C-3779-4BF5-A799-F036F5605AB1}"/>
                </a:ext>
              </a:extLst>
            </p:cNvPr>
            <p:cNvCxnSpPr>
              <a:cxnSpLocks/>
            </p:cNvCxnSpPr>
            <p:nvPr/>
          </p:nvCxnSpPr>
          <p:spPr>
            <a:xfrm>
              <a:off x="2009857" y="6022626"/>
              <a:ext cx="18474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45FD275-F757-4D54-9E7D-389A3CB7FB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5530" y="4258480"/>
              <a:ext cx="0" cy="18703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5719E974-5F52-4AC8-8EDD-DA36E6D64B1D}"/>
                    </a:ext>
                  </a:extLst>
                </p:cNvPr>
                <p:cNvSpPr/>
                <p:nvPr/>
              </p:nvSpPr>
              <p:spPr>
                <a:xfrm>
                  <a:off x="2085443" y="4051413"/>
                  <a:ext cx="4560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5719E974-5F52-4AC8-8EDD-DA36E6D64B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5443" y="4051413"/>
                  <a:ext cx="456087" cy="3385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1" name="Multiplication Sign 180">
              <a:extLst>
                <a:ext uri="{FF2B5EF4-FFF2-40B4-BE49-F238E27FC236}">
                  <a16:creationId xmlns:a16="http://schemas.microsoft.com/office/drawing/2014/main" id="{BDE0B8C1-5BF7-4F30-8AF9-2103708ED6CA}"/>
                </a:ext>
              </a:extLst>
            </p:cNvPr>
            <p:cNvSpPr/>
            <p:nvPr/>
          </p:nvSpPr>
          <p:spPr>
            <a:xfrm>
              <a:off x="2352725" y="561107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Multiplication Sign 181">
              <a:extLst>
                <a:ext uri="{FF2B5EF4-FFF2-40B4-BE49-F238E27FC236}">
                  <a16:creationId xmlns:a16="http://schemas.microsoft.com/office/drawing/2014/main" id="{F9F9C9F1-C0BC-4025-BC44-64EB0260DE7C}"/>
                </a:ext>
              </a:extLst>
            </p:cNvPr>
            <p:cNvSpPr/>
            <p:nvPr/>
          </p:nvSpPr>
          <p:spPr>
            <a:xfrm>
              <a:off x="2666109" y="566972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Multiplication Sign 182">
              <a:extLst>
                <a:ext uri="{FF2B5EF4-FFF2-40B4-BE49-F238E27FC236}">
                  <a16:creationId xmlns:a16="http://schemas.microsoft.com/office/drawing/2014/main" id="{A4B47C2B-92AC-4180-A819-6E4A128AA103}"/>
                </a:ext>
              </a:extLst>
            </p:cNvPr>
            <p:cNvSpPr/>
            <p:nvPr/>
          </p:nvSpPr>
          <p:spPr>
            <a:xfrm>
              <a:off x="2205779" y="539786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Multiplication Sign 183">
              <a:extLst>
                <a:ext uri="{FF2B5EF4-FFF2-40B4-BE49-F238E27FC236}">
                  <a16:creationId xmlns:a16="http://schemas.microsoft.com/office/drawing/2014/main" id="{3590D7A8-8230-48E6-9624-525C8C2D33C9}"/>
                </a:ext>
              </a:extLst>
            </p:cNvPr>
            <p:cNvSpPr/>
            <p:nvPr/>
          </p:nvSpPr>
          <p:spPr>
            <a:xfrm>
              <a:off x="2219151" y="499460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Multiplication Sign 184">
              <a:extLst>
                <a:ext uri="{FF2B5EF4-FFF2-40B4-BE49-F238E27FC236}">
                  <a16:creationId xmlns:a16="http://schemas.microsoft.com/office/drawing/2014/main" id="{7CF3F2A5-74B7-4867-AE33-D4BFB95A4076}"/>
                </a:ext>
              </a:extLst>
            </p:cNvPr>
            <p:cNvSpPr/>
            <p:nvPr/>
          </p:nvSpPr>
          <p:spPr>
            <a:xfrm>
              <a:off x="3197275" y="573747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Multiplication Sign 185">
              <a:extLst>
                <a:ext uri="{FF2B5EF4-FFF2-40B4-BE49-F238E27FC236}">
                  <a16:creationId xmlns:a16="http://schemas.microsoft.com/office/drawing/2014/main" id="{EE552E6D-CF3D-4CB7-9E77-5EC2E67EB46B}"/>
                </a:ext>
              </a:extLst>
            </p:cNvPr>
            <p:cNvSpPr/>
            <p:nvPr/>
          </p:nvSpPr>
          <p:spPr>
            <a:xfrm>
              <a:off x="3184102" y="546979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Multiplication Sign 186">
              <a:extLst>
                <a:ext uri="{FF2B5EF4-FFF2-40B4-BE49-F238E27FC236}">
                  <a16:creationId xmlns:a16="http://schemas.microsoft.com/office/drawing/2014/main" id="{547837BF-F02A-4728-B7BD-9FEFFFEBBE4A}"/>
                </a:ext>
              </a:extLst>
            </p:cNvPr>
            <p:cNvSpPr/>
            <p:nvPr/>
          </p:nvSpPr>
          <p:spPr>
            <a:xfrm>
              <a:off x="2492438" y="547146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Multiplication Sign 187">
              <a:extLst>
                <a:ext uri="{FF2B5EF4-FFF2-40B4-BE49-F238E27FC236}">
                  <a16:creationId xmlns:a16="http://schemas.microsoft.com/office/drawing/2014/main" id="{424DCEAC-FE6C-4E18-9A4A-A30D1F2F0AC5}"/>
                </a:ext>
              </a:extLst>
            </p:cNvPr>
            <p:cNvSpPr/>
            <p:nvPr/>
          </p:nvSpPr>
          <p:spPr>
            <a:xfrm>
              <a:off x="2313720" y="5223142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Multiplication Sign 188">
              <a:extLst>
                <a:ext uri="{FF2B5EF4-FFF2-40B4-BE49-F238E27FC236}">
                  <a16:creationId xmlns:a16="http://schemas.microsoft.com/office/drawing/2014/main" id="{5DEB9FBD-261B-4373-9C78-E80C72CA4E99}"/>
                </a:ext>
              </a:extLst>
            </p:cNvPr>
            <p:cNvSpPr/>
            <p:nvPr/>
          </p:nvSpPr>
          <p:spPr>
            <a:xfrm>
              <a:off x="2587511" y="528066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Multiplication Sign 189">
              <a:extLst>
                <a:ext uri="{FF2B5EF4-FFF2-40B4-BE49-F238E27FC236}">
                  <a16:creationId xmlns:a16="http://schemas.microsoft.com/office/drawing/2014/main" id="{04C24D4F-8E25-4AA0-928C-8F76D17986AF}"/>
                </a:ext>
              </a:extLst>
            </p:cNvPr>
            <p:cNvSpPr/>
            <p:nvPr/>
          </p:nvSpPr>
          <p:spPr>
            <a:xfrm>
              <a:off x="2923242" y="567814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Multiplication Sign 190">
              <a:extLst>
                <a:ext uri="{FF2B5EF4-FFF2-40B4-BE49-F238E27FC236}">
                  <a16:creationId xmlns:a16="http://schemas.microsoft.com/office/drawing/2014/main" id="{2074C49C-034F-400C-82D3-74C6E4F11BF6}"/>
                </a:ext>
              </a:extLst>
            </p:cNvPr>
            <p:cNvSpPr/>
            <p:nvPr/>
          </p:nvSpPr>
          <p:spPr>
            <a:xfrm>
              <a:off x="2858774" y="536071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Multiplication Sign 191">
              <a:extLst>
                <a:ext uri="{FF2B5EF4-FFF2-40B4-BE49-F238E27FC236}">
                  <a16:creationId xmlns:a16="http://schemas.microsoft.com/office/drawing/2014/main" id="{650F7E3A-F6C6-4A13-A293-5F71AFBE9F8F}"/>
                </a:ext>
              </a:extLst>
            </p:cNvPr>
            <p:cNvSpPr/>
            <p:nvPr/>
          </p:nvSpPr>
          <p:spPr>
            <a:xfrm>
              <a:off x="2433207" y="448027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Multiplication Sign 192">
              <a:extLst>
                <a:ext uri="{FF2B5EF4-FFF2-40B4-BE49-F238E27FC236}">
                  <a16:creationId xmlns:a16="http://schemas.microsoft.com/office/drawing/2014/main" id="{F5320219-7D77-497D-86BB-65DB6623D0C9}"/>
                </a:ext>
              </a:extLst>
            </p:cNvPr>
            <p:cNvSpPr/>
            <p:nvPr/>
          </p:nvSpPr>
          <p:spPr>
            <a:xfrm>
              <a:off x="2540339" y="4766726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Multiplication Sign 193">
              <a:extLst>
                <a:ext uri="{FF2B5EF4-FFF2-40B4-BE49-F238E27FC236}">
                  <a16:creationId xmlns:a16="http://schemas.microsoft.com/office/drawing/2014/main" id="{C5D504A5-69C0-481A-9189-20D74ED98CC3}"/>
                </a:ext>
              </a:extLst>
            </p:cNvPr>
            <p:cNvSpPr/>
            <p:nvPr/>
          </p:nvSpPr>
          <p:spPr>
            <a:xfrm>
              <a:off x="2923408" y="456261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Multiplication Sign 194">
              <a:extLst>
                <a:ext uri="{FF2B5EF4-FFF2-40B4-BE49-F238E27FC236}">
                  <a16:creationId xmlns:a16="http://schemas.microsoft.com/office/drawing/2014/main" id="{D85F0A75-3BAC-4D75-BBC2-EFE474D18F6F}"/>
                </a:ext>
              </a:extLst>
            </p:cNvPr>
            <p:cNvSpPr/>
            <p:nvPr/>
          </p:nvSpPr>
          <p:spPr>
            <a:xfrm>
              <a:off x="3310860" y="483576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Multiplication Sign 195">
              <a:extLst>
                <a:ext uri="{FF2B5EF4-FFF2-40B4-BE49-F238E27FC236}">
                  <a16:creationId xmlns:a16="http://schemas.microsoft.com/office/drawing/2014/main" id="{7A9469D8-06B9-4FB8-90E8-CDD87C580E82}"/>
                </a:ext>
              </a:extLst>
            </p:cNvPr>
            <p:cNvSpPr/>
            <p:nvPr/>
          </p:nvSpPr>
          <p:spPr>
            <a:xfrm>
              <a:off x="3333766" y="513589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CAB9057-5B50-4D72-B483-C171329CECDD}"/>
                    </a:ext>
                  </a:extLst>
                </p:cNvPr>
                <p:cNvSpPr/>
                <p:nvPr/>
              </p:nvSpPr>
              <p:spPr>
                <a:xfrm>
                  <a:off x="3631684" y="5678144"/>
                  <a:ext cx="45134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CAB9057-5B50-4D72-B483-C171329CEC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1684" y="5678144"/>
                  <a:ext cx="451342" cy="33855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94905200-A61F-4024-8006-C8D3E5CA21B5}"/>
              </a:ext>
            </a:extLst>
          </p:cNvPr>
          <p:cNvGrpSpPr/>
          <p:nvPr/>
        </p:nvGrpSpPr>
        <p:grpSpPr>
          <a:xfrm>
            <a:off x="2650939" y="4397753"/>
            <a:ext cx="2073414" cy="1014413"/>
            <a:chOff x="2715491" y="4013334"/>
            <a:chExt cx="2073414" cy="101441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9478A90-E10A-4F1A-A335-81588C418E9C}"/>
                </a:ext>
              </a:extLst>
            </p:cNvPr>
            <p:cNvGrpSpPr/>
            <p:nvPr/>
          </p:nvGrpSpPr>
          <p:grpSpPr>
            <a:xfrm>
              <a:off x="2780583" y="4013334"/>
              <a:ext cx="2008322" cy="977375"/>
              <a:chOff x="2622103" y="4050961"/>
              <a:chExt cx="2008322" cy="9773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6DBA5EB6-6EF4-4F35-9C16-92A07E28CA65}"/>
                      </a:ext>
                    </a:extLst>
                  </p:cNvPr>
                  <p:cNvSpPr txBox="1"/>
                  <p:nvPr/>
                </p:nvSpPr>
                <p:spPr>
                  <a:xfrm>
                    <a:off x="2805507" y="4050961"/>
                    <a:ext cx="182040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Observed positive samples (</a:t>
                    </a:r>
                    <a14:m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a14:m>
                    <a:r>
                      <a:rPr lang="en-US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6DBA5EB6-6EF4-4F35-9C16-92A07E28CA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5507" y="4050961"/>
                    <a:ext cx="1820406" cy="52322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1007" t="-1163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05C95D18-0006-4219-818F-BD690EB73D5D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019" y="4505116"/>
                    <a:ext cx="182040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Observed negative samples (</a:t>
                    </a:r>
                    <a14:m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=−1</m:t>
                        </m:r>
                      </m:oMath>
                    </a14:m>
                    <a:r>
                      <a:rPr lang="en-US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05C95D18-0006-4219-818F-BD690EB73D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0019" y="4505116"/>
                    <a:ext cx="1820406" cy="52322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1003" t="-2326" b="-104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2" name="Multiplication Sign 201">
                <a:extLst>
                  <a:ext uri="{FF2B5EF4-FFF2-40B4-BE49-F238E27FC236}">
                    <a16:creationId xmlns:a16="http://schemas.microsoft.com/office/drawing/2014/main" id="{DD3A62A1-3B77-4256-A622-265743A3007F}"/>
                  </a:ext>
                </a:extLst>
              </p:cNvPr>
              <p:cNvSpPr/>
              <p:nvPr/>
            </p:nvSpPr>
            <p:spPr>
              <a:xfrm>
                <a:off x="2622104" y="4641281"/>
                <a:ext cx="207221" cy="227266"/>
              </a:xfrm>
              <a:prstGeom prst="mathMultiply">
                <a:avLst>
                  <a:gd name="adj1" fmla="val 15476"/>
                </a:avLst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Multiplication Sign 202">
                <a:extLst>
                  <a:ext uri="{FF2B5EF4-FFF2-40B4-BE49-F238E27FC236}">
                    <a16:creationId xmlns:a16="http://schemas.microsoft.com/office/drawing/2014/main" id="{5DBD6A1A-C634-49DA-A8EC-10769D591835}"/>
                  </a:ext>
                </a:extLst>
              </p:cNvPr>
              <p:cNvSpPr/>
              <p:nvPr/>
            </p:nvSpPr>
            <p:spPr>
              <a:xfrm>
                <a:off x="2622103" y="4202744"/>
                <a:ext cx="207221" cy="227266"/>
              </a:xfrm>
              <a:prstGeom prst="mathMultiply">
                <a:avLst>
                  <a:gd name="adj1" fmla="val 15476"/>
                </a:avLst>
              </a:prstGeom>
              <a:solidFill>
                <a:srgbClr val="00B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22A9195-3C10-43D7-A86C-AF103791EAD9}"/>
                </a:ext>
              </a:extLst>
            </p:cNvPr>
            <p:cNvSpPr/>
            <p:nvPr/>
          </p:nvSpPr>
          <p:spPr>
            <a:xfrm>
              <a:off x="2715491" y="4013334"/>
              <a:ext cx="1881439" cy="10144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CEEC00A-F136-47BC-B4B5-C1881AA1DEC9}"/>
              </a:ext>
            </a:extLst>
          </p:cNvPr>
          <p:cNvSpPr/>
          <p:nvPr/>
        </p:nvSpPr>
        <p:spPr>
          <a:xfrm>
            <a:off x="5088188" y="1824233"/>
            <a:ext cx="17668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(a) Linear classifier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0DE0D809-BC7B-466D-AB17-BDE3A923EA25}"/>
              </a:ext>
            </a:extLst>
          </p:cNvPr>
          <p:cNvSpPr/>
          <p:nvPr/>
        </p:nvSpPr>
        <p:spPr>
          <a:xfrm>
            <a:off x="7316761" y="1811620"/>
            <a:ext cx="1406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(b) Perceptron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A392B30-1761-4644-8CA6-3257098B5BF5}"/>
              </a:ext>
            </a:extLst>
          </p:cNvPr>
          <p:cNvSpPr/>
          <p:nvPr/>
        </p:nvSpPr>
        <p:spPr>
          <a:xfrm>
            <a:off x="9770334" y="1316482"/>
            <a:ext cx="8306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(c) MLP</a:t>
            </a:r>
          </a:p>
        </p:txBody>
      </p:sp>
      <p:sp>
        <p:nvSpPr>
          <p:cNvPr id="216" name="Slide Number Placeholder 215">
            <a:extLst>
              <a:ext uri="{FF2B5EF4-FFF2-40B4-BE49-F238E27FC236}">
                <a16:creationId xmlns:a16="http://schemas.microsoft.com/office/drawing/2014/main" id="{9F831D5B-4575-43FC-BCCB-AEC73F043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106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/>
      <p:bldP spid="214" grpId="0"/>
      <p:bldP spid="2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Training an MLP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FD243D-3311-4DD7-B49F-88B5E835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872215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For the sake of notational simplicity, we will consider an MLP with a single hidden layer for classification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 classes)</a:t>
                </a:r>
              </a:p>
              <a:p>
                <a:pPr marL="50800" indent="0">
                  <a:buNone/>
                </a:pPr>
                <a:r>
                  <a:rPr lang="en-US" sz="24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4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marL="50800" indent="0">
                  <a:buNone/>
                </a:pPr>
                <a:r>
                  <a:rPr lang="en-US" sz="2400" dirty="0"/>
                  <a:t>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50800" indent="0">
                  <a:buNone/>
                </a:pPr>
                <a:endParaRPr lang="en-US" sz="24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872215" cy="4274256"/>
              </a:xfrm>
              <a:blipFill>
                <a:blip r:embed="rId2"/>
                <a:stretch>
                  <a:fillRect l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ACCDCDF5-9D4B-4278-BF66-54F167E11BC8}"/>
              </a:ext>
            </a:extLst>
          </p:cNvPr>
          <p:cNvGrpSpPr/>
          <p:nvPr/>
        </p:nvGrpSpPr>
        <p:grpSpPr>
          <a:xfrm>
            <a:off x="6797964" y="1943099"/>
            <a:ext cx="4883140" cy="2971801"/>
            <a:chOff x="7001150" y="2492449"/>
            <a:chExt cx="4883140" cy="297180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5BF8567-371D-4C7F-BE73-F5A47C9601BA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5831C807-DB86-46EC-B398-462F516ABC1E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4723EDCC-B491-436B-9D52-A3AD359CDD07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97DB12FF-0C65-4683-AAAD-FF81D2CEEA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CADAC282-0EBD-4895-A8A4-2A42BBE2E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Oval 92">
                      <a:extLst>
                        <a:ext uri="{FF2B5EF4-FFF2-40B4-BE49-F238E27FC236}">
                          <a16:creationId xmlns:a16="http://schemas.microsoft.com/office/drawing/2014/main" id="{A678CB74-9E8B-4E9F-B8CC-D1BDB36A5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B268EDDF-6DA7-4777-97B7-E8248940D6D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4D10772-51A6-45B8-A9F5-083C3AFDD7C2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FE230086-B182-4A92-B6AC-B1A0B58D47C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A83AE6F-4613-4B50-BD53-DD783C02D6C7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Rectangle 87">
                      <a:extLst>
                        <a:ext uri="{FF2B5EF4-FFF2-40B4-BE49-F238E27FC236}">
                          <a16:creationId xmlns:a16="http://schemas.microsoft.com/office/drawing/2014/main" id="{0B2FA78C-0BFC-4C4A-A929-45FFE8A0C70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F00055E-44B5-4A48-8311-EB189FEC3E92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3EE1714-2A71-490A-9258-B13E3E5DD8A5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74CECEE-C3CA-4640-9F68-923F716E8284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02E2A59-A2E2-4A10-9BAC-2C2240AD3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3C944C8-CD85-44E8-A87F-BCC0AED3599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D6257F7-D139-498B-B895-73B338F61032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76FE5BA-B54E-47B4-9909-3B28236EFE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18294D6-5B9B-408A-8BA8-C95EA4897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BC36348-710F-42FB-81A1-5628295319C4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5DE4B43-B380-416D-A43C-7A070C280312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7925F487-ED3D-4624-96DD-85FCFC02B0D0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03E4023-F919-4C56-B6C6-4B8A1F5D8AAA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D7E75266-642A-4572-86A0-F62DB3A88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D7E75266-642A-4572-86A0-F62DB3A8877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Rectangle 81">
                      <a:extLst>
                        <a:ext uri="{FF2B5EF4-FFF2-40B4-BE49-F238E27FC236}">
                          <a16:creationId xmlns:a16="http://schemas.microsoft.com/office/drawing/2014/main" id="{2F55AAED-077C-4983-A414-5DC0F942A66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0DA0EFF-B9BD-434C-8023-F8F90FB838DC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C34AB5A-4D93-4B38-A872-953C9ABE9A5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A2D356C-3AED-477A-B59D-326E858DE4DB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9077600-CD14-4D31-BC85-0E52CC0EC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6F0DE4C-FC40-46EA-9151-F04D2068B5A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6658072-AC1A-4DD1-921E-0025D5547BBC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5B610E9-EA1C-45CE-86AF-915664AEE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86245A1-B482-4114-B399-01488661E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FE85BC6-1F1A-4909-A2FC-B7E97F006307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707542-A90C-4B24-94E8-551734EDA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237A72-171C-41BF-93E5-C506CEB42540}"/>
                  </a:ext>
                </a:extLst>
              </p:cNvPr>
              <p:cNvSpPr/>
              <p:nvPr/>
            </p:nvSpPr>
            <p:spPr>
              <a:xfrm>
                <a:off x="7528380" y="1452190"/>
                <a:ext cx="1503232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237A72-171C-41BF-93E5-C506CEB42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380" y="1452190"/>
                <a:ext cx="1503232" cy="486672"/>
              </a:xfrm>
              <a:prstGeom prst="rect">
                <a:avLst/>
              </a:prstGeom>
              <a:blipFill>
                <a:blip r:embed="rId16"/>
                <a:stretch>
                  <a:fillRect t="-3750" b="-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6A2E17-B29C-4CEE-9150-0D6356D816E5}"/>
                  </a:ext>
                </a:extLst>
              </p:cNvPr>
              <p:cNvSpPr/>
              <p:nvPr/>
            </p:nvSpPr>
            <p:spPr>
              <a:xfrm>
                <a:off x="9575979" y="1452190"/>
                <a:ext cx="1503232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6A2E17-B29C-4CEE-9150-0D6356D81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979" y="1452190"/>
                <a:ext cx="1503232" cy="486672"/>
              </a:xfrm>
              <a:prstGeom prst="rect">
                <a:avLst/>
              </a:prstGeom>
              <a:blipFill>
                <a:blip r:embed="rId17"/>
                <a:stretch>
                  <a:fillRect t="-3750" b="-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841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FD243D-3311-4DD7-B49F-88B5E835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1" y="1841787"/>
                <a:ext cx="5371836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The output of a classification MLP is a probability distribution over the classes: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: probability that the sample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belongs to class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1" y="1841787"/>
                <a:ext cx="5371836" cy="4274256"/>
              </a:xfrm>
              <a:blipFill>
                <a:blip r:embed="rId2"/>
                <a:stretch>
                  <a:fillRect l="-341" r="-1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D5A09B9-6834-485E-9F04-0EFE54E80FF4}"/>
              </a:ext>
            </a:extLst>
          </p:cNvPr>
          <p:cNvGrpSpPr/>
          <p:nvPr/>
        </p:nvGrpSpPr>
        <p:grpSpPr>
          <a:xfrm>
            <a:off x="6797964" y="1943099"/>
            <a:ext cx="4883140" cy="2971801"/>
            <a:chOff x="7001150" y="2492449"/>
            <a:chExt cx="4883140" cy="297180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89403BE-5751-4F9E-99BC-8DD79B27375F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D33875CC-3AC5-43FD-97E0-859128A7EDAB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5CDCB93-3553-45F1-9377-6519B8FE5ACA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E5DA15DD-A972-4976-BF81-B3EE5CB3C4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C161B5CA-0ED7-4BFA-8442-55ADEC890B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BEB48143-D695-4CC4-A5EC-4C8C24A62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7FD5A952-F4D9-445A-A974-453E1F11851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3E761A-5A7F-4121-92D0-E739FEFDE4D6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3F1951EC-D09B-4A0C-859D-EEC042B19045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CCA0168-7D63-4EE9-B208-14C006CCD2F0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81AE23F9-38CB-4428-90C5-1C5C64193A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81AE23F9-38CB-4428-90C5-1C5C64193A9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1A6C1408-123E-4BB1-9CA7-03A77ADEFA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1A6C1408-123E-4BB1-9CA7-03A77ADEFA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8CB5981F-9310-4FAB-9AFA-90F0D65D2E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8CB5981F-9310-4FAB-9AFA-90F0D65D2EC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A6F74D01-3BAE-47B3-9A6F-5C42337BFE9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8AE2CFC-316A-4649-BF27-57087E2B0EDE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338ACC8-C95C-44A7-943A-AB1936A14D13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4A4C5A8-A84B-4009-918D-9C5CA6B357C3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E62885-2927-43A6-B1BF-655BBAAE0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0BFCC37-5EC9-4A1E-9460-B56D7D3AD88B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4689AE4-997D-4987-B054-0F5D8EFECFC1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AB5D14B-EE5D-4853-BCEF-437CF3411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B77CA58-69A2-4A7C-A524-099CD7789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8044CC-9056-42FB-8032-CC9CF1ABCB2F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19A1F64-B69D-4330-9E2C-94515CC7912A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C9E73718-6313-4E4E-8D5A-9DB2018D2F70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52C29F5-B851-4968-9E3E-EF638C1A8D79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40E1D4D7-EF2A-47B9-9A9A-7EFF1DBFC0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40E1D4D7-EF2A-47B9-9A9A-7EFF1DBFC08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204F8783-5D07-4E60-9783-F6CD5053D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204F8783-5D07-4E60-9783-F6CD5053D6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AF80D828-DACE-489B-915B-E3C066363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AF80D828-DACE-489B-915B-E3C06636377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9F8C390C-616C-4E34-A76C-19550CC126D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C1A2121-3BD6-4373-898A-2B6CF0999C2E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86A7DED-240E-4F7A-9E3D-DBA9E54F79CC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044EF55-C852-4182-B8D0-922F2C45C9E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C8C9B91-96FE-4A00-B6DB-4575882B90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2420FFF-83DC-4CE3-8488-CEAEAF44FB42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9895B90-1D4E-48FC-B6C6-93DD8295991E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FCBB30-A50C-47E1-B24B-705588B39B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E80052B-8677-4FAB-A1A6-40AF73155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879DEBD-5238-4E0D-B514-8849764A656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A78473-C5F7-46D4-84DF-6FE6BB20B2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0160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FD243D-3311-4DD7-B49F-88B5E835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1" y="1841787"/>
                <a:ext cx="5371836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The output of a classification MLP is a probability distribution over the classes: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: probability that the sample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belongs to class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1" y="1841787"/>
                <a:ext cx="5371836" cy="4274256"/>
              </a:xfrm>
              <a:blipFill>
                <a:blip r:embed="rId2"/>
                <a:stretch>
                  <a:fillRect l="-341" r="-1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74883912-1B67-44FF-91DB-8339B19E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036" y="1832504"/>
            <a:ext cx="5143764" cy="429282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A25A308-FA98-4C20-ABD6-72373AB5D8D5}"/>
              </a:ext>
            </a:extLst>
          </p:cNvPr>
          <p:cNvGrpSpPr/>
          <p:nvPr/>
        </p:nvGrpSpPr>
        <p:grpSpPr>
          <a:xfrm>
            <a:off x="1339710" y="4257675"/>
            <a:ext cx="1516062" cy="2443582"/>
            <a:chOff x="838200" y="4257675"/>
            <a:chExt cx="1516062" cy="24435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6090A0-FA16-473B-A4B0-41682F204AAD}"/>
                </a:ext>
              </a:extLst>
            </p:cNvPr>
            <p:cNvSpPr/>
            <p:nvPr/>
          </p:nvSpPr>
          <p:spPr>
            <a:xfrm>
              <a:off x="1028700" y="6033242"/>
              <a:ext cx="285750" cy="82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D3EC0E-8D74-4000-8894-0F80ACCDDEF7}"/>
                </a:ext>
              </a:extLst>
            </p:cNvPr>
            <p:cNvSpPr/>
            <p:nvPr/>
          </p:nvSpPr>
          <p:spPr>
            <a:xfrm>
              <a:off x="1323975" y="5943603"/>
              <a:ext cx="285750" cy="1724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9027290-DBC9-4E04-A80B-A4962FCE0209}"/>
                </a:ext>
              </a:extLst>
            </p:cNvPr>
            <p:cNvSpPr/>
            <p:nvPr/>
          </p:nvSpPr>
          <p:spPr>
            <a:xfrm>
              <a:off x="1619250" y="4758842"/>
              <a:ext cx="285750" cy="13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CF85AA3-A010-48CA-A370-FDC759062739}"/>
                </a:ext>
              </a:extLst>
            </p:cNvPr>
            <p:cNvSpPr/>
            <p:nvPr/>
          </p:nvSpPr>
          <p:spPr>
            <a:xfrm>
              <a:off x="1914525" y="6033242"/>
              <a:ext cx="285750" cy="82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A554CEB-C0DA-4BB5-8922-CB0F0AFBED22}"/>
                </a:ext>
              </a:extLst>
            </p:cNvPr>
            <p:cNvCxnSpPr/>
            <p:nvPr/>
          </p:nvCxnSpPr>
          <p:spPr>
            <a:xfrm>
              <a:off x="884237" y="6116042"/>
              <a:ext cx="14700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9054AC1-9928-45AC-8795-DE09A8398B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3143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D842F60-DCB4-4BCB-9493-1E067C4E9B0A}"/>
                </a:ext>
              </a:extLst>
            </p:cNvPr>
            <p:cNvCxnSpPr/>
            <p:nvPr/>
          </p:nvCxnSpPr>
          <p:spPr>
            <a:xfrm>
              <a:off x="884237" y="4438649"/>
              <a:ext cx="147002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84BBBD-BF0E-4476-AE51-69CCF5EDFFC4}"/>
                </a:ext>
              </a:extLst>
            </p:cNvPr>
            <p:cNvSpPr txBox="1"/>
            <p:nvPr/>
          </p:nvSpPr>
          <p:spPr>
            <a:xfrm>
              <a:off x="838200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AAC90A8-333E-43EE-8BFE-FC6A3052F83D}"/>
                </a:ext>
              </a:extLst>
            </p:cNvPr>
            <p:cNvSpPr txBox="1"/>
            <p:nvPr/>
          </p:nvSpPr>
          <p:spPr>
            <a:xfrm>
              <a:off x="838200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495E9E0-83F0-4013-B90C-0B257BC48513}"/>
                </a:ext>
              </a:extLst>
            </p:cNvPr>
            <p:cNvSpPr txBox="1"/>
            <p:nvPr/>
          </p:nvSpPr>
          <p:spPr>
            <a:xfrm rot="17100000">
              <a:off x="803241" y="6256744"/>
              <a:ext cx="6351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C6B91D7-BA3D-4857-B2B5-903DEA9A9940}"/>
                </a:ext>
              </a:extLst>
            </p:cNvPr>
            <p:cNvSpPr txBox="1"/>
            <p:nvPr/>
          </p:nvSpPr>
          <p:spPr>
            <a:xfrm rot="17100000">
              <a:off x="1114785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9B23FFF-7207-4D18-B326-D5701B3EB62C}"/>
                </a:ext>
              </a:extLst>
            </p:cNvPr>
            <p:cNvSpPr txBox="1"/>
            <p:nvPr/>
          </p:nvSpPr>
          <p:spPr>
            <a:xfrm rot="17100000">
              <a:off x="1414307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3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241E4F9-27D9-4944-9E22-F03724A773B9}"/>
                </a:ext>
              </a:extLst>
            </p:cNvPr>
            <p:cNvSpPr txBox="1"/>
            <p:nvPr/>
          </p:nvSpPr>
          <p:spPr>
            <a:xfrm rot="17100000">
              <a:off x="1713830" y="626534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565077-B267-4490-AF6C-9E5DA76DA45C}"/>
              </a:ext>
            </a:extLst>
          </p:cNvPr>
          <p:cNvGrpSpPr/>
          <p:nvPr/>
        </p:nvGrpSpPr>
        <p:grpSpPr>
          <a:xfrm>
            <a:off x="3665581" y="4257675"/>
            <a:ext cx="1516062" cy="2439797"/>
            <a:chOff x="3410875" y="4257675"/>
            <a:chExt cx="1516062" cy="243979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8AF0879-9D41-4695-A53A-91C07AE5FE02}"/>
                </a:ext>
              </a:extLst>
            </p:cNvPr>
            <p:cNvSpPr/>
            <p:nvPr/>
          </p:nvSpPr>
          <p:spPr>
            <a:xfrm>
              <a:off x="4186369" y="4438649"/>
              <a:ext cx="285750" cy="16773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A11E9D2-189A-485E-B972-69BBD2FAF0A9}"/>
                </a:ext>
              </a:extLst>
            </p:cNvPr>
            <p:cNvCxnSpPr/>
            <p:nvPr/>
          </p:nvCxnSpPr>
          <p:spPr>
            <a:xfrm>
              <a:off x="3456912" y="6116042"/>
              <a:ext cx="14700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1EAFB93-F829-4C11-8980-257C39B384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5818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8154301-8064-4298-B9C2-B1A6470247B8}"/>
                </a:ext>
              </a:extLst>
            </p:cNvPr>
            <p:cNvCxnSpPr/>
            <p:nvPr/>
          </p:nvCxnSpPr>
          <p:spPr>
            <a:xfrm>
              <a:off x="3456912" y="4438649"/>
              <a:ext cx="147002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4E46CAB-0763-41FB-85E4-4CD1C438112F}"/>
                </a:ext>
              </a:extLst>
            </p:cNvPr>
            <p:cNvSpPr txBox="1"/>
            <p:nvPr/>
          </p:nvSpPr>
          <p:spPr>
            <a:xfrm>
              <a:off x="3410875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9AC128D-CB32-4CD7-B505-2F3BA25A457E}"/>
                </a:ext>
              </a:extLst>
            </p:cNvPr>
            <p:cNvSpPr txBox="1"/>
            <p:nvPr/>
          </p:nvSpPr>
          <p:spPr>
            <a:xfrm>
              <a:off x="3410875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9D14D3E-6BBD-4172-A4E3-1317D409AC31}"/>
                </a:ext>
              </a:extLst>
            </p:cNvPr>
            <p:cNvSpPr txBox="1"/>
            <p:nvPr/>
          </p:nvSpPr>
          <p:spPr>
            <a:xfrm rot="17100000">
              <a:off x="3407455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4D3BB80-61D0-4118-B0E8-A7C68AFC4867}"/>
                </a:ext>
              </a:extLst>
            </p:cNvPr>
            <p:cNvSpPr txBox="1"/>
            <p:nvPr/>
          </p:nvSpPr>
          <p:spPr>
            <a:xfrm rot="17100000">
              <a:off x="3706977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8DCD603-AB7F-443D-8238-B7B1992C637A}"/>
                </a:ext>
              </a:extLst>
            </p:cNvPr>
            <p:cNvSpPr txBox="1"/>
            <p:nvPr/>
          </p:nvSpPr>
          <p:spPr>
            <a:xfrm rot="17100000">
              <a:off x="4006499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1C28EDE-2EFD-4491-A13A-5786B9523344}"/>
                </a:ext>
              </a:extLst>
            </p:cNvPr>
            <p:cNvSpPr txBox="1"/>
            <p:nvPr/>
          </p:nvSpPr>
          <p:spPr>
            <a:xfrm rot="17100000">
              <a:off x="4306022" y="6268829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370E47-C62C-49F4-95DD-565F5C0BAC0B}"/>
                  </a:ext>
                </a:extLst>
              </p:cNvPr>
              <p:cNvSpPr txBox="1"/>
              <p:nvPr/>
            </p:nvSpPr>
            <p:spPr>
              <a:xfrm>
                <a:off x="1417484" y="3681439"/>
                <a:ext cx="16361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 of an MLP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.05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.05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370E47-C62C-49F4-95DD-565F5C0BA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484" y="3681439"/>
                <a:ext cx="1636154" cy="523220"/>
              </a:xfrm>
              <a:prstGeom prst="rect">
                <a:avLst/>
              </a:prstGeom>
              <a:blipFill>
                <a:blip r:embed="rId4"/>
                <a:stretch>
                  <a:fillRect l="-37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7D5A052-B75F-4F3F-B25C-12D79BEF8706}"/>
                  </a:ext>
                </a:extLst>
              </p:cNvPr>
              <p:cNvSpPr txBox="1"/>
              <p:nvPr/>
            </p:nvSpPr>
            <p:spPr>
              <a:xfrm>
                <a:off x="3751753" y="3464631"/>
                <a:ext cx="165839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One-hot encoding of a class label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0,0,1,0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7D5A052-B75F-4F3F-B25C-12D79BEF8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753" y="3464631"/>
                <a:ext cx="1658392" cy="738664"/>
              </a:xfrm>
              <a:prstGeom prst="rect">
                <a:avLst/>
              </a:prstGeom>
              <a:blipFill>
                <a:blip r:embed="rId5"/>
                <a:stretch>
                  <a:fillRect t="-820" r="-1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58FCD9-73AC-4EEC-8F35-D4C368030B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25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54E753-BD0F-4258-93B8-2B39F57257EC}"/>
                  </a:ext>
                </a:extLst>
              </p:cNvPr>
              <p:cNvSpPr/>
              <p:nvPr/>
            </p:nvSpPr>
            <p:spPr>
              <a:xfrm>
                <a:off x="450565" y="5077742"/>
                <a:ext cx="757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54E753-BD0F-4258-93B8-2B39F5725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65" y="5077742"/>
                <a:ext cx="7578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03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419BED-767E-4450-8DF6-2958A2B5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E6C577-BBFD-496B-97E0-59A44FFB7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959764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So far, we have only seen how to compute the output of a given network architecture with fixed weights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Forward propagation</a:t>
            </a:r>
          </a:p>
          <a:p>
            <a:pPr marL="50800" indent="0">
              <a:buNone/>
            </a:pPr>
            <a:endParaRPr lang="en-US" sz="2400" b="1" dirty="0">
              <a:sym typeface="Wingdings" panose="05000000000000000000" pitchFamily="2" charset="2"/>
            </a:endParaRPr>
          </a:p>
          <a:p>
            <a:pPr marL="5080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How do we learn the values of the weights? </a:t>
            </a:r>
          </a:p>
          <a:p>
            <a:r>
              <a:rPr lang="en-US" sz="2400" dirty="0">
                <a:sym typeface="Wingdings" panose="05000000000000000000" pitchFamily="2" charset="2"/>
              </a:rPr>
              <a:t>Loss function</a:t>
            </a:r>
          </a:p>
          <a:p>
            <a:r>
              <a:rPr lang="en-US" sz="2400" dirty="0">
                <a:sym typeface="Wingdings" panose="05000000000000000000" pitchFamily="2" charset="2"/>
              </a:rPr>
              <a:t>Optimization  </a:t>
            </a:r>
            <a:r>
              <a:rPr lang="en-US" sz="2400" b="1" dirty="0">
                <a:sym typeface="Wingdings" panose="05000000000000000000" pitchFamily="2" charset="2"/>
              </a:rPr>
              <a:t>Backward propagation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352A98-A161-4C89-B99B-00D3FA284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26</a:t>
            </a:fld>
            <a:endParaRPr lang="nl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335A6A-0EFF-4683-92E4-6DAD9537321A}"/>
              </a:ext>
            </a:extLst>
          </p:cNvPr>
          <p:cNvGrpSpPr/>
          <p:nvPr/>
        </p:nvGrpSpPr>
        <p:grpSpPr>
          <a:xfrm>
            <a:off x="6797964" y="1943099"/>
            <a:ext cx="4883140" cy="2971801"/>
            <a:chOff x="7001150" y="2492449"/>
            <a:chExt cx="4883140" cy="29718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8377A9-5121-4ED0-A927-23C049DF84EB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F8BD8129-6AFA-4D08-9B5C-2CB4B1037BA9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4A5339C-D9C6-4C9A-BD8B-7678816D9766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805BC5E9-AE9A-44B4-84D3-199DD45D4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3036FE-908A-40A1-9836-6B04CB08FD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723024EF-9E5E-44A1-B6F6-6A1BE262AF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A6118671-E622-4EEB-9B3B-E2657D45C21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75A6657-7C2D-4A00-B2F8-C8822712A062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B02FF29E-8EF6-4FE4-ACFB-479308F3E69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550AD96-B3CF-4424-BAB2-3A0459B62E8F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DCE1DBBF-C444-43B0-8D81-60E429D38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DCE1DBBF-C444-43B0-8D81-60E429D3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93A26D03-BF84-49B1-9222-B864BD51AC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93A26D03-BF84-49B1-9222-B864BD51AC5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0C835CB0-ABB6-4D73-8BC1-05F14B9C62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0C835CB0-ABB6-4D73-8BC1-05F14B9C62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298283F-5153-45AA-BA57-004E1D68C17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D0EBF1-55EF-47B3-9F29-1F72441F278F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33D9057-7EEC-4835-9675-0B49610B9A39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9B975B7-CF53-4318-AF3A-811C3B4111A7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CE409AC-F687-4394-A06B-CE539CBD7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81952EC-CC0D-4D37-87CA-8FA4B4FA71A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FAE407B-316D-4ECF-B57D-BDF18B84549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D0505F3-3F46-4705-B7DB-814EDBEAD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3286F9E-45F6-46D3-81C2-A919E90FC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D0CF9BA-B550-43AB-A3F4-F65152F1FD4F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976B36-245D-450D-8AE2-2E7600D54218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66E4001-A13C-450A-8A2C-1B6F648E98E2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1F03091-932F-4771-A2D8-66E4B406842C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F7BA8511-24F3-4033-A4C6-8505F13D1C6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F79A26B-2D35-45FC-8112-113760909032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2B9C4F9-8387-4ADD-8ABF-9F942F33F4D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FC9A3BB-AF7E-4E25-BF45-F79974D7C5D0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C1A254-4BFD-45C0-A378-CCCD5414F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83FAC2-C989-4530-A674-CF3F9C89E7D4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223E67-CBB9-47DE-ACFE-3A0283FABD07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DB3D08D-D257-407D-80B2-693090AFD3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C839232-FCC8-4AC7-886D-029AC2323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0A3451C-494C-41E4-84D5-A235E7879E2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17528A30-3768-4CBA-80CC-B47904F5E49A}"/>
              </a:ext>
            </a:extLst>
          </p:cNvPr>
          <p:cNvSpPr/>
          <p:nvPr/>
        </p:nvSpPr>
        <p:spPr>
          <a:xfrm>
            <a:off x="7191934" y="1221473"/>
            <a:ext cx="4076430" cy="5335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C20155E6-6305-4A3E-8A13-642054A3F595}"/>
              </a:ext>
            </a:extLst>
          </p:cNvPr>
          <p:cNvSpPr/>
          <p:nvPr/>
        </p:nvSpPr>
        <p:spPr>
          <a:xfrm flipH="1">
            <a:off x="7191934" y="5058324"/>
            <a:ext cx="4076430" cy="5335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167507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6135-189C-48E6-A684-BD89538B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2FA4B-7804-42BD-AAA2-9E82AC78AD0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A loss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/>
                  <a:t> expresses how “close” the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of an MLP is, compared to the ground truth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2FA4B-7804-42BD-AAA2-9E82AC78AD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E4119-F3CA-4C4C-BF57-2D3A01DC92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59F9342-5485-4CFB-99B0-CE35F12763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41787"/>
                <a:ext cx="5969000" cy="4274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Font typeface="Arial"/>
                  <a:buNone/>
                </a:pPr>
                <a:endParaRPr lang="en-US" dirty="0"/>
              </a:p>
              <a:p>
                <a:pPr marL="50800" indent="0">
                  <a:buFont typeface="Arial"/>
                  <a:buNone/>
                </a:pPr>
                <a:endParaRPr lang="en-US" dirty="0"/>
              </a:p>
              <a:p>
                <a:pPr marL="50800" indent="0">
                  <a:buFont typeface="Arial"/>
                  <a:buNone/>
                </a:pPr>
                <a:r>
                  <a:rPr lang="en-US" dirty="0"/>
                  <a:t>Given a training dataset </a:t>
                </a:r>
              </a:p>
              <a:p>
                <a:pPr marL="50800" indent="0" algn="ctr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=1,…,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50800" indent="0">
                  <a:buFont typeface="Arial"/>
                  <a:buNone/>
                </a:pPr>
                <a:r>
                  <a:rPr lang="en-US" dirty="0"/>
                  <a:t>we aim to find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 of the MLP that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over the complete dataset: </a:t>
                </a:r>
              </a:p>
              <a:p>
                <a:pPr marL="5080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59F9342-5485-4CFB-99B0-CE35F1276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1787"/>
                <a:ext cx="5969000" cy="4274256"/>
              </a:xfrm>
              <a:prstGeom prst="rect">
                <a:avLst/>
              </a:prstGeom>
              <a:blipFill>
                <a:blip r:embed="rId3"/>
                <a:stretch>
                  <a:fillRect l="-1328" b="-25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0E505AD-D453-42A4-90C7-DA4D0090A892}"/>
              </a:ext>
            </a:extLst>
          </p:cNvPr>
          <p:cNvGrpSpPr/>
          <p:nvPr/>
        </p:nvGrpSpPr>
        <p:grpSpPr>
          <a:xfrm>
            <a:off x="6807200" y="3204867"/>
            <a:ext cx="4546600" cy="2523842"/>
            <a:chOff x="6610218" y="2964364"/>
            <a:chExt cx="5143764" cy="28553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26C6D6-71A6-40D7-AC58-FA0F53240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5348"/>
            <a:stretch/>
          </p:blipFill>
          <p:spPr>
            <a:xfrm>
              <a:off x="6610218" y="2964364"/>
              <a:ext cx="5143764" cy="14875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B4EFA9-E5ED-4CFA-AAC9-D54155438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824" b="18314"/>
            <a:stretch/>
          </p:blipFill>
          <p:spPr>
            <a:xfrm>
              <a:off x="6610218" y="4451928"/>
              <a:ext cx="5143764" cy="13677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3244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66CC-8EEB-49EA-AAAC-48EFAEF1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 Cross entropy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:endParaRPr lang="en-US" sz="2000" dirty="0"/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The output of an MLP is not necessarily a probability distribution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>
                    <a:sym typeface="Wingdings" panose="05000000000000000000" pitchFamily="2" charset="2"/>
                  </a:rPr>
                  <a:t>: logits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>
                    <a:sym typeface="Wingdings" panose="05000000000000000000" pitchFamily="2" charset="2"/>
                  </a:rPr>
                  <a:t>: class probabilities</a:t>
                </a:r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Use a </a:t>
                </a:r>
                <a:r>
                  <a:rPr lang="en-US" sz="2000" dirty="0" err="1">
                    <a:sym typeface="Wingdings" panose="05000000000000000000" pitchFamily="2" charset="2"/>
                  </a:rPr>
                  <a:t>softmax</a:t>
                </a:r>
                <a:r>
                  <a:rPr lang="en-US" sz="2000" dirty="0">
                    <a:sym typeface="Wingdings" panose="05000000000000000000" pitchFamily="2" charset="2"/>
                  </a:rPr>
                  <a:t> transformation to normalize the output to [0,1] values that sum to 1</a:t>
                </a:r>
              </a:p>
              <a:p>
                <a:pPr lvl="1"/>
                <a:r>
                  <a:rPr lang="en-US" sz="1600" dirty="0">
                    <a:sym typeface="Wingdings" panose="05000000000000000000" pitchFamily="2" charset="2"/>
                  </a:rPr>
                  <a:t>Tends to push logits to either 0 or 1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  <a:blipFill>
                <a:blip r:embed="rId2"/>
                <a:stretch>
                  <a:fillRect l="-1093" r="-1311" b="-5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BB5D5-CCDD-4B97-85A6-E9D96D5FE0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162392-6086-42EE-A2F9-01A8B9DDC55F}"/>
              </a:ext>
            </a:extLst>
          </p:cNvPr>
          <p:cNvGrpSpPr/>
          <p:nvPr/>
        </p:nvGrpSpPr>
        <p:grpSpPr>
          <a:xfrm>
            <a:off x="6543773" y="1339490"/>
            <a:ext cx="5572026" cy="4277731"/>
            <a:chOff x="6410226" y="1339490"/>
            <a:chExt cx="5572026" cy="42777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8BE921-79BC-47EE-B7D1-6E28D4355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0226" y="1339490"/>
              <a:ext cx="5572026" cy="41790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12F5D1-E9A3-4AA8-B3C4-BD902AC4A4D2}"/>
                    </a:ext>
                  </a:extLst>
                </p:cNvPr>
                <p:cNvSpPr/>
                <p:nvPr/>
              </p:nvSpPr>
              <p:spPr>
                <a:xfrm>
                  <a:off x="9067805" y="5217111"/>
                  <a:ext cx="52507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12F5D1-E9A3-4AA8-B3C4-BD902AC4A4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05" y="5217111"/>
                  <a:ext cx="525079" cy="400110"/>
                </a:xfrm>
                <a:prstGeom prst="rect">
                  <a:avLst/>
                </a:prstGeom>
                <a:blipFill>
                  <a:blip r:embed="rId4"/>
                  <a:stretch>
                    <a:fillRect t="-4615" r="-8046" b="-1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85E693F-A897-42EB-8D4C-6B594C619A6A}"/>
                    </a:ext>
                  </a:extLst>
                </p:cNvPr>
                <p:cNvSpPr/>
                <p:nvPr/>
              </p:nvSpPr>
              <p:spPr>
                <a:xfrm>
                  <a:off x="7640866" y="4483609"/>
                  <a:ext cx="95898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 smtClean="0">
                                <a:solidFill>
                                  <a:srgbClr val="3D89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3D89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3D89B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3D89B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3D89B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3D89B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000" dirty="0">
                    <a:solidFill>
                      <a:srgbClr val="3D89BE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85E693F-A897-42EB-8D4C-6B594C619A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0866" y="4483609"/>
                  <a:ext cx="958980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4615" r="-29747" b="-1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4251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66CC-8EEB-49EA-AAAC-48EFAEF1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 Cross entropy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For a sample of class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will always be zero, except for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(one-hot encoding)</a:t>
                </a:r>
              </a:p>
              <a:p>
                <a:r>
                  <a:rPr lang="en-US" sz="2000" dirty="0"/>
                  <a:t>For that particular term, the loss is equal to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000" dirty="0"/>
                  <a:t>: </a:t>
                </a:r>
              </a:p>
              <a:p>
                <a:pPr lvl="1"/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 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) is forced to be high</a:t>
                </a:r>
              </a:p>
              <a:p>
                <a:pPr lvl="1"/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 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) is forced to be low, as the sum over all class predictions should be 1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  <a:blipFill>
                <a:blip r:embed="rId2"/>
                <a:stretch>
                  <a:fillRect l="-1093" r="-546" b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BB5D5-CCDD-4B97-85A6-E9D96D5FE0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162392-6086-42EE-A2F9-01A8B9DDC55F}"/>
              </a:ext>
            </a:extLst>
          </p:cNvPr>
          <p:cNvGrpSpPr/>
          <p:nvPr/>
        </p:nvGrpSpPr>
        <p:grpSpPr>
          <a:xfrm>
            <a:off x="6543773" y="1339490"/>
            <a:ext cx="5572027" cy="4277731"/>
            <a:chOff x="6410226" y="1339490"/>
            <a:chExt cx="5572027" cy="42777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8BE921-79BC-47EE-B7D1-6E28D4355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0226" y="1339490"/>
              <a:ext cx="5572027" cy="41790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12F5D1-E9A3-4AA8-B3C4-BD902AC4A4D2}"/>
                    </a:ext>
                  </a:extLst>
                </p:cNvPr>
                <p:cNvSpPr/>
                <p:nvPr/>
              </p:nvSpPr>
              <p:spPr>
                <a:xfrm>
                  <a:off x="9067805" y="5217111"/>
                  <a:ext cx="52507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12F5D1-E9A3-4AA8-B3C4-BD902AC4A4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05" y="5217111"/>
                  <a:ext cx="525079" cy="400110"/>
                </a:xfrm>
                <a:prstGeom prst="rect">
                  <a:avLst/>
                </a:prstGeom>
                <a:blipFill>
                  <a:blip r:embed="rId4"/>
                  <a:stretch>
                    <a:fillRect t="-4615" r="-9195" b="-1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5EC975-F92A-4B8F-8E85-DFE7A746CDF4}"/>
                </a:ext>
              </a:extLst>
            </p:cNvPr>
            <p:cNvSpPr/>
            <p:nvPr/>
          </p:nvSpPr>
          <p:spPr>
            <a:xfrm rot="16200000">
              <a:off x="6404036" y="3419932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</a:rPr>
                <a:t>Loss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85E693F-A897-42EB-8D4C-6B594C619A6A}"/>
                    </a:ext>
                  </a:extLst>
                </p:cNvPr>
                <p:cNvSpPr/>
                <p:nvPr/>
              </p:nvSpPr>
              <p:spPr>
                <a:xfrm>
                  <a:off x="10223811" y="4370487"/>
                  <a:ext cx="11347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smtClean="0">
                            <a:solidFill>
                              <a:srgbClr val="3D89B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i="1">
                                <a:solidFill>
                                  <a:srgbClr val="3D89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3D89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3D89B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3D89B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3D89B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3D89B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000" dirty="0">
                    <a:solidFill>
                      <a:srgbClr val="3D89BE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85E693F-A897-42EB-8D4C-6B594C619A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3811" y="4370487"/>
                  <a:ext cx="1134798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4545" r="-2634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6929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Overview</a:t>
            </a:r>
            <a:endParaRPr dirty="0"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Introduction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Perceptrons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/>
              <a:t>Multi-</a:t>
            </a:r>
            <a:r>
              <a:rPr lang="nl-BE" dirty="0" err="1"/>
              <a:t>layer</a:t>
            </a:r>
            <a:r>
              <a:rPr lang="nl-BE" dirty="0"/>
              <a:t> </a:t>
            </a:r>
            <a:r>
              <a:rPr lang="nl-BE" dirty="0" err="1"/>
              <a:t>Perceptrons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/>
              <a:t>Training </a:t>
            </a:r>
            <a:r>
              <a:rPr lang="nl-BE" dirty="0" err="1"/>
              <a:t>an</a:t>
            </a:r>
            <a:r>
              <a:rPr lang="nl-BE" dirty="0"/>
              <a:t> MLP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/>
              <a:t>Tips &amp; Tricks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D72747-C450-432E-A88F-E7F27FC064A7}"/>
              </a:ext>
            </a:extLst>
          </p:cNvPr>
          <p:cNvGrpSpPr/>
          <p:nvPr/>
        </p:nvGrpSpPr>
        <p:grpSpPr>
          <a:xfrm>
            <a:off x="4020821" y="4095286"/>
            <a:ext cx="4599782" cy="2702452"/>
            <a:chOff x="5449262" y="2956478"/>
            <a:chExt cx="5903547" cy="346843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861587B-238C-4AC5-87DF-F62E2635BFE1}"/>
                </a:ext>
              </a:extLst>
            </p:cNvPr>
            <p:cNvGrpSpPr/>
            <p:nvPr/>
          </p:nvGrpSpPr>
          <p:grpSpPr>
            <a:xfrm>
              <a:off x="5449262" y="2956478"/>
              <a:ext cx="5902555" cy="3399872"/>
              <a:chOff x="5449262" y="2956478"/>
              <a:chExt cx="5902555" cy="339987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7DAE0AA-F6E4-43F6-A4F8-93657AA02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9262" y="2956478"/>
                <a:ext cx="5902555" cy="3399872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319A2E4-7D7F-44E2-B39A-7D804A9A5FA5}"/>
                  </a:ext>
                </a:extLst>
              </p:cNvPr>
              <p:cNvSpPr/>
              <p:nvPr/>
            </p:nvSpPr>
            <p:spPr>
              <a:xfrm>
                <a:off x="5824538" y="4531519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6DA8D35-A06A-4607-B95D-92FF854EB4B7}"/>
                  </a:ext>
                </a:extLst>
              </p:cNvPr>
              <p:cNvSpPr/>
              <p:nvPr/>
            </p:nvSpPr>
            <p:spPr>
              <a:xfrm>
                <a:off x="7162801" y="5619751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C9F5A3A-D299-4C48-8249-F2FC5614E30F}"/>
                  </a:ext>
                </a:extLst>
              </p:cNvPr>
              <p:cNvSpPr/>
              <p:nvPr/>
            </p:nvSpPr>
            <p:spPr>
              <a:xfrm>
                <a:off x="9691688" y="5438776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46D842-B56C-4155-8824-A5F0DE519E78}"/>
                </a:ext>
              </a:extLst>
            </p:cNvPr>
            <p:cNvSpPr/>
            <p:nvPr/>
          </p:nvSpPr>
          <p:spPr>
            <a:xfrm>
              <a:off x="10842535" y="6153453"/>
              <a:ext cx="510274" cy="271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66ED7-CFB4-4CFA-A0BD-0FD532601270}"/>
              </a:ext>
            </a:extLst>
          </p:cNvPr>
          <p:cNvGrpSpPr/>
          <p:nvPr/>
        </p:nvGrpSpPr>
        <p:grpSpPr>
          <a:xfrm>
            <a:off x="6203490" y="530607"/>
            <a:ext cx="3383456" cy="2263449"/>
            <a:chOff x="6342434" y="2864795"/>
            <a:chExt cx="4783111" cy="319978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0C79CB-F3BE-4B66-A6E0-4B3881E42635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6848"/>
              <a:chOff x="8610600" y="3736040"/>
              <a:chExt cx="1312615" cy="131684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65701C6-217E-4BBE-BADA-E7A21635160B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1800" dirty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B395A6AD-249B-45F5-840F-804D1F39F794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1"/>
                    <a:ext cx="920925" cy="107876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C615BA9-BD44-48DB-A98B-EAC6EAACA3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1"/>
                    <a:ext cx="920925" cy="10787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5017BF1-D3CE-4FDB-8730-48D2E6D90C56}"/>
                </a:ext>
              </a:extLst>
            </p:cNvPr>
            <p:cNvGrpSpPr/>
            <p:nvPr/>
          </p:nvGrpSpPr>
          <p:grpSpPr>
            <a:xfrm>
              <a:off x="6342434" y="2864795"/>
              <a:ext cx="633341" cy="2827506"/>
              <a:chOff x="6342434" y="2660514"/>
              <a:chExt cx="633341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EDEA812B-DB58-449D-B276-F5B6C92320E2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E124B60A-F0A4-4E30-B699-3582074AD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1F9C1519-3678-44F8-A932-33A333BB566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447F927B-CCD9-41E5-AFF4-07F94F57BA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E5FF7BF-0497-4116-B6BE-4D62D5F521A5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4B9AEFF6-AD91-441A-8ACD-F405B8041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B4F316C0-ABAF-4CB1-824D-2E6EFCC06AA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16495" y="4152944"/>
                    <a:ext cx="596444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7CB23C-A603-4007-8564-0E7D3C7870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16495" y="4152944"/>
                    <a:ext cx="596444" cy="52211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019472D-9448-4FCA-AB5C-DB8BFDA340FE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252078"/>
              <a:chOff x="7033098" y="2897062"/>
              <a:chExt cx="1245140" cy="2252078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A6A07B4-06EA-48DF-A0EC-5348B8E53E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E1C9298-067A-49E5-AFC7-794FF2377C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82263A7-7E5C-4E35-9A7F-5D9F8AD024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B2FBAC54-6394-4F51-B7EE-CCDC65FECB07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751991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D124178-E57C-426C-BF65-9CDAB011B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751991" cy="52211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BA5CC889-DC92-4208-87FC-634CB6872E8D}"/>
                      </a:ext>
                    </a:extLst>
                  </p:cNvPr>
                  <p:cNvSpPr/>
                  <p:nvPr/>
                </p:nvSpPr>
                <p:spPr>
                  <a:xfrm>
                    <a:off x="7138153" y="3252332"/>
                    <a:ext cx="759516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D75C8B58-76C6-416A-A68D-7727790853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3" y="3252332"/>
                    <a:ext cx="759516" cy="52211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C3D85C25-7ACB-4239-833B-59A05099872F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779456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7445583A-0D64-404F-BDA6-212D982869B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779456" cy="52211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709580D-5CE0-47FF-B65E-3F98C05F53E1}"/>
                </a:ext>
              </a:extLst>
            </p:cNvPr>
            <p:cNvGrpSpPr/>
            <p:nvPr/>
          </p:nvGrpSpPr>
          <p:grpSpPr>
            <a:xfrm>
              <a:off x="8802181" y="4985672"/>
              <a:ext cx="535620" cy="1078906"/>
              <a:chOff x="8802181" y="4781391"/>
              <a:chExt cx="535620" cy="1078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E13B80B-E18E-4191-B2DF-FC2CED55F7DC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1"/>
                    <a:ext cx="535620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4F050454-962E-4090-B57E-C2A5884CA8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1"/>
                    <a:ext cx="535620" cy="52211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3EB8B42-9F17-412F-93C1-654ED37904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4D39FE-A9F1-4CF8-ACA0-5FB0921FA037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7FB3729F-2701-41E5-A725-B695668134BA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03B0AF0-DE64-4997-8CA7-3C1726D550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CEA3D9C-5D14-4FC2-A0EB-4BC7DCB2F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E142E8E3-2F6C-43DD-8578-319CF19C174E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E89CB9-E4C4-4D0A-B499-F68F773F2EC5}"/>
              </a:ext>
            </a:extLst>
          </p:cNvPr>
          <p:cNvGrpSpPr/>
          <p:nvPr/>
        </p:nvGrpSpPr>
        <p:grpSpPr>
          <a:xfrm>
            <a:off x="8561652" y="2968860"/>
            <a:ext cx="3207662" cy="1952132"/>
            <a:chOff x="7001150" y="2492449"/>
            <a:chExt cx="4883140" cy="297180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9E0EFD3-834C-46A2-BB86-B390EE4BE18D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E19B3AF1-2D1D-4231-91CE-D7F48F23EE41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8C2EFBF2-3BC9-467D-8330-E975F0614FD9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AD63F6B4-E315-48AF-AAED-2323691A1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CECCCB7E-F06D-43D0-A789-3DF6A04D62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47C5CBBF-BF4F-40EF-9DCB-FC97B7DEA6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B3B2B89F-A1A0-40C9-9B50-F81CE2D4EEA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949EEE49-9BCD-4C09-A417-B68CBE80B2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84189AD-5033-49CF-B621-448B8C34BAF0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6417FB89-D3F6-4EBD-9F96-ECDD5AEAB254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00B9C5E-9C46-4EDB-9A5F-9A6EF7FED3BE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3860F57C-77EB-4382-A34F-839C7A7C1B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4890F5E7-7B9C-44C3-B208-AE06A11484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41B475D8-0D61-4577-A681-D90EF1B616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841506D0-819F-4345-92E9-ECA881FB2CF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7C91FB01-9C03-4DE6-886A-D3DF38091F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C31873-ED07-467D-AA8C-B0F26FDE1379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207693B-A5D4-4B81-BB9B-36DAB38901BB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824524B-C066-4F74-AE9D-07C95E3D1E47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A0203CF-D171-479D-8B8B-560B598C0B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467E70F-4E3A-4D66-A059-8E7B119316AB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A2EE6C9-2316-49F5-9512-2792E00C7E9B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C4E6389-E9C2-4DC5-9C3E-CABBE16430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E383537-90E5-49A6-9A62-9B8DEB1CB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1C3FE4A-AB80-4BC4-AEE2-A17BAB46AA58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5DFCD70-7C0A-4774-99B2-EF484F38E2D3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1E80DFF6-9660-4151-8C13-C2B48A0B4864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7EDC592-E0DA-4868-85C4-D3C8E445BD14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8B146F26-0A8D-4526-8909-04BB7AE0D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BA79D30B-64FB-445D-962D-301CAF7872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D7E75266-642A-4572-86A0-F62DB3A8877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7E4A2C1C-35A0-46E4-BEA7-ECC35A33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6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1373B4B2-5E03-4856-84A4-E4AD575F395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F06AA30-24F1-4835-819A-3B88FC0FCBF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F986D5-0EEF-4896-A3CE-338CFA922E8E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1D1759-A543-4B16-9FCC-F6B6BC5E6730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D70DAB6-A06B-4E3E-976E-60ACDA8784BE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7298474-0C70-47F6-AEF1-DB8BD0FD15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C17456D-6059-49D2-AB63-BAA713ECF9C3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CDD2841-C633-4C52-B87E-AB1AB7B4C28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8CA3B6C-C9B7-4D31-98F7-9CE3508FE8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4D7A3A8-82C9-4F98-B400-AFBFD934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33D0AE5-C9F7-4768-BEFC-0B2638133314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4EEC-800E-4CE9-B528-5548A398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D30339A-702B-4E39-853E-A8FF7DBCE8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720286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0,1,0</m:t>
                        </m:r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−1,1.5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d>
                          </m:e>
                        </m:func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d>
                          </m:e>
                        </m:func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0.25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0.06,0.69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0.25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0.06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0.69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        	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2.81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D30339A-702B-4E39-853E-A8FF7DBCE8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7202864" cy="4274256"/>
              </a:xfrm>
              <a:blipFill>
                <a:blip r:embed="rId2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64F8F-D5CF-4D10-86C1-88D4BE90DA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30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B7-6989-45CC-BD5A-5AB535C5AFB5}"/>
              </a:ext>
            </a:extLst>
          </p:cNvPr>
          <p:cNvGrpSpPr/>
          <p:nvPr/>
        </p:nvGrpSpPr>
        <p:grpSpPr>
          <a:xfrm>
            <a:off x="9675113" y="3582024"/>
            <a:ext cx="1154556" cy="2443582"/>
            <a:chOff x="838200" y="4257675"/>
            <a:chExt cx="1154556" cy="244358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C6FEE7-6F52-4FEC-AA19-DCD0A205C0A9}"/>
                </a:ext>
              </a:extLst>
            </p:cNvPr>
            <p:cNvSpPr/>
            <p:nvPr/>
          </p:nvSpPr>
          <p:spPr>
            <a:xfrm>
              <a:off x="1028700" y="5695645"/>
              <a:ext cx="285750" cy="42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094A12-F32A-48C2-A4CA-C692AEC17AA8}"/>
                </a:ext>
              </a:extLst>
            </p:cNvPr>
            <p:cNvSpPr/>
            <p:nvPr/>
          </p:nvSpPr>
          <p:spPr>
            <a:xfrm>
              <a:off x="1323975" y="6027842"/>
              <a:ext cx="285750" cy="93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52D3A5-E1E0-46E6-B7AB-6A9C3F1B0C96}"/>
                </a:ext>
              </a:extLst>
            </p:cNvPr>
            <p:cNvSpPr/>
            <p:nvPr/>
          </p:nvSpPr>
          <p:spPr>
            <a:xfrm>
              <a:off x="1619250" y="4960442"/>
              <a:ext cx="285750" cy="1155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D891B3E-122F-4F7E-832B-EFFE6025FFF3}"/>
                </a:ext>
              </a:extLst>
            </p:cNvPr>
            <p:cNvCxnSpPr>
              <a:cxnSpLocks/>
            </p:cNvCxnSpPr>
            <p:nvPr/>
          </p:nvCxnSpPr>
          <p:spPr>
            <a:xfrm>
              <a:off x="884237" y="6116042"/>
              <a:ext cx="1108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BD094E1-6D0E-434E-B853-03BB1C09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3143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C932556-9FC4-4F5B-85CB-33812FADDEA5}"/>
                </a:ext>
              </a:extLst>
            </p:cNvPr>
            <p:cNvCxnSpPr>
              <a:cxnSpLocks/>
            </p:cNvCxnSpPr>
            <p:nvPr/>
          </p:nvCxnSpPr>
          <p:spPr>
            <a:xfrm>
              <a:off x="884237" y="4438649"/>
              <a:ext cx="110851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DADF59-77C1-466A-AF1B-A0CAA9FD3576}"/>
                </a:ext>
              </a:extLst>
            </p:cNvPr>
            <p:cNvSpPr txBox="1"/>
            <p:nvPr/>
          </p:nvSpPr>
          <p:spPr>
            <a:xfrm>
              <a:off x="838200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8D3A7-733B-4D16-A1AF-C418340F5C86}"/>
                </a:ext>
              </a:extLst>
            </p:cNvPr>
            <p:cNvSpPr txBox="1"/>
            <p:nvPr/>
          </p:nvSpPr>
          <p:spPr>
            <a:xfrm>
              <a:off x="838200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84C776-5BDB-4268-AACC-73B01BD99DF1}"/>
                </a:ext>
              </a:extLst>
            </p:cNvPr>
            <p:cNvSpPr txBox="1"/>
            <p:nvPr/>
          </p:nvSpPr>
          <p:spPr>
            <a:xfrm rot="17100000">
              <a:off x="803241" y="6256744"/>
              <a:ext cx="6351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C9C2E4-C2D7-404F-AD86-5075F08D5C17}"/>
                </a:ext>
              </a:extLst>
            </p:cNvPr>
            <p:cNvSpPr txBox="1"/>
            <p:nvPr/>
          </p:nvSpPr>
          <p:spPr>
            <a:xfrm rot="17100000">
              <a:off x="1114785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6F0E22-9B67-43F2-9846-07B26883ACB7}"/>
                </a:ext>
              </a:extLst>
            </p:cNvPr>
            <p:cNvSpPr txBox="1"/>
            <p:nvPr/>
          </p:nvSpPr>
          <p:spPr>
            <a:xfrm rot="17100000">
              <a:off x="1414307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32D3BE-1E7A-4DD8-B25B-BC264B9516B7}"/>
              </a:ext>
            </a:extLst>
          </p:cNvPr>
          <p:cNvGrpSpPr/>
          <p:nvPr/>
        </p:nvGrpSpPr>
        <p:grpSpPr>
          <a:xfrm>
            <a:off x="9650757" y="913164"/>
            <a:ext cx="1157824" cy="2435043"/>
            <a:chOff x="3410875" y="4257675"/>
            <a:chExt cx="1157824" cy="24350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705C43-9F1A-4556-99E3-88A874BC3642}"/>
                </a:ext>
              </a:extLst>
            </p:cNvPr>
            <p:cNvSpPr/>
            <p:nvPr/>
          </p:nvSpPr>
          <p:spPr>
            <a:xfrm>
              <a:off x="3894606" y="4438649"/>
              <a:ext cx="285750" cy="16773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628CC3-8189-416A-9D3C-12D40A6D6FA1}"/>
                </a:ext>
              </a:extLst>
            </p:cNvPr>
            <p:cNvCxnSpPr>
              <a:cxnSpLocks/>
            </p:cNvCxnSpPr>
            <p:nvPr/>
          </p:nvCxnSpPr>
          <p:spPr>
            <a:xfrm>
              <a:off x="3456912" y="6116042"/>
              <a:ext cx="11117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A36475-513E-4900-A96C-BFF50BF06A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5818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252435-53B2-492E-A883-6CF70A74B735}"/>
                </a:ext>
              </a:extLst>
            </p:cNvPr>
            <p:cNvCxnSpPr>
              <a:cxnSpLocks/>
            </p:cNvCxnSpPr>
            <p:nvPr/>
          </p:nvCxnSpPr>
          <p:spPr>
            <a:xfrm>
              <a:off x="3456912" y="4438649"/>
              <a:ext cx="111178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423B58-B626-4542-AE68-192FCD99A9F3}"/>
                </a:ext>
              </a:extLst>
            </p:cNvPr>
            <p:cNvSpPr txBox="1"/>
            <p:nvPr/>
          </p:nvSpPr>
          <p:spPr>
            <a:xfrm>
              <a:off x="3410875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F0A8DB-87F4-4194-8E3A-605AC192861A}"/>
                </a:ext>
              </a:extLst>
            </p:cNvPr>
            <p:cNvSpPr txBox="1"/>
            <p:nvPr/>
          </p:nvSpPr>
          <p:spPr>
            <a:xfrm>
              <a:off x="3410875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ED81E7-B23A-4668-830A-E6B0B1E12877}"/>
                </a:ext>
              </a:extLst>
            </p:cNvPr>
            <p:cNvSpPr txBox="1"/>
            <p:nvPr/>
          </p:nvSpPr>
          <p:spPr>
            <a:xfrm rot="17100000">
              <a:off x="3407455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1F1345-80F5-44BC-AFBA-B8D444783F8E}"/>
                </a:ext>
              </a:extLst>
            </p:cNvPr>
            <p:cNvSpPr txBox="1"/>
            <p:nvPr/>
          </p:nvSpPr>
          <p:spPr>
            <a:xfrm rot="17100000">
              <a:off x="3706977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08418E-E85C-4F57-8803-A0BC3DD3EAA3}"/>
                </a:ext>
              </a:extLst>
            </p:cNvPr>
            <p:cNvSpPr txBox="1"/>
            <p:nvPr/>
          </p:nvSpPr>
          <p:spPr>
            <a:xfrm rot="17100000">
              <a:off x="4006499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E33A80-4911-4752-AE1C-4F30C6D87B7A}"/>
                  </a:ext>
                </a:extLst>
              </p:cNvPr>
              <p:cNvSpPr/>
              <p:nvPr/>
            </p:nvSpPr>
            <p:spPr>
              <a:xfrm>
                <a:off x="9131639" y="1727001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E33A80-4911-4752-AE1C-4F30C6D87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639" y="1727001"/>
                <a:ext cx="409086" cy="400110"/>
              </a:xfrm>
              <a:prstGeom prst="rect">
                <a:avLst/>
              </a:prstGeom>
              <a:blipFill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627C01-2432-4D8E-9E23-B5FF5DBB068F}"/>
                  </a:ext>
                </a:extLst>
              </p:cNvPr>
              <p:cNvSpPr/>
              <p:nvPr/>
            </p:nvSpPr>
            <p:spPr>
              <a:xfrm>
                <a:off x="9139013" y="4386845"/>
                <a:ext cx="4138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627C01-2432-4D8E-9E23-B5FF5DBB0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013" y="4386845"/>
                <a:ext cx="413896" cy="400110"/>
              </a:xfrm>
              <a:prstGeom prst="rect">
                <a:avLst/>
              </a:prstGeom>
              <a:blipFill>
                <a:blip r:embed="rId4"/>
                <a:stretch>
                  <a:fillRect t="-4615" r="-13235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0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4EEC-800E-4CE9-B528-5548A398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D30339A-702B-4E39-853E-A8FF7DBCE8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720286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1,0,0</m:t>
                        </m:r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−0.1,−5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d>
                          </m:e>
                        </m:func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</m:e>
                        </m:func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</m:d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0.78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0.21,0.01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0.78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01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        	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D30339A-702B-4E39-853E-A8FF7DBCE8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7202864" cy="4274256"/>
              </a:xfrm>
              <a:blipFill>
                <a:blip r:embed="rId2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64F8F-D5CF-4D10-86C1-88D4BE90DA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31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B7-6989-45CC-BD5A-5AB535C5AFB5}"/>
              </a:ext>
            </a:extLst>
          </p:cNvPr>
          <p:cNvGrpSpPr/>
          <p:nvPr/>
        </p:nvGrpSpPr>
        <p:grpSpPr>
          <a:xfrm>
            <a:off x="9675113" y="3582024"/>
            <a:ext cx="1154556" cy="2443582"/>
            <a:chOff x="838200" y="4257675"/>
            <a:chExt cx="1154556" cy="244358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C6FEE7-6F52-4FEC-AA19-DCD0A205C0A9}"/>
                </a:ext>
              </a:extLst>
            </p:cNvPr>
            <p:cNvSpPr/>
            <p:nvPr/>
          </p:nvSpPr>
          <p:spPr>
            <a:xfrm>
              <a:off x="1028700" y="4800243"/>
              <a:ext cx="285750" cy="13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094A12-F32A-48C2-A4CA-C692AEC17AA8}"/>
                </a:ext>
              </a:extLst>
            </p:cNvPr>
            <p:cNvSpPr/>
            <p:nvPr/>
          </p:nvSpPr>
          <p:spPr>
            <a:xfrm>
              <a:off x="1323975" y="5755907"/>
              <a:ext cx="285750" cy="3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52D3A5-E1E0-46E6-B7AB-6A9C3F1B0C96}"/>
                </a:ext>
              </a:extLst>
            </p:cNvPr>
            <p:cNvSpPr/>
            <p:nvPr/>
          </p:nvSpPr>
          <p:spPr>
            <a:xfrm>
              <a:off x="1619250" y="6116042"/>
              <a:ext cx="285750" cy="3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D891B3E-122F-4F7E-832B-EFFE6025FFF3}"/>
                </a:ext>
              </a:extLst>
            </p:cNvPr>
            <p:cNvCxnSpPr>
              <a:cxnSpLocks/>
            </p:cNvCxnSpPr>
            <p:nvPr/>
          </p:nvCxnSpPr>
          <p:spPr>
            <a:xfrm>
              <a:off x="884237" y="6116042"/>
              <a:ext cx="1108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BD094E1-6D0E-434E-B853-03BB1C09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3143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C932556-9FC4-4F5B-85CB-33812FADDEA5}"/>
                </a:ext>
              </a:extLst>
            </p:cNvPr>
            <p:cNvCxnSpPr>
              <a:cxnSpLocks/>
            </p:cNvCxnSpPr>
            <p:nvPr/>
          </p:nvCxnSpPr>
          <p:spPr>
            <a:xfrm>
              <a:off x="884237" y="4438649"/>
              <a:ext cx="110851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DADF59-77C1-466A-AF1B-A0CAA9FD3576}"/>
                </a:ext>
              </a:extLst>
            </p:cNvPr>
            <p:cNvSpPr txBox="1"/>
            <p:nvPr/>
          </p:nvSpPr>
          <p:spPr>
            <a:xfrm>
              <a:off x="838200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8D3A7-733B-4D16-A1AF-C418340F5C86}"/>
                </a:ext>
              </a:extLst>
            </p:cNvPr>
            <p:cNvSpPr txBox="1"/>
            <p:nvPr/>
          </p:nvSpPr>
          <p:spPr>
            <a:xfrm>
              <a:off x="838200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84C776-5BDB-4268-AACC-73B01BD99DF1}"/>
                </a:ext>
              </a:extLst>
            </p:cNvPr>
            <p:cNvSpPr txBox="1"/>
            <p:nvPr/>
          </p:nvSpPr>
          <p:spPr>
            <a:xfrm rot="17100000">
              <a:off x="803241" y="6256744"/>
              <a:ext cx="6351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C9C2E4-C2D7-404F-AD86-5075F08D5C17}"/>
                </a:ext>
              </a:extLst>
            </p:cNvPr>
            <p:cNvSpPr txBox="1"/>
            <p:nvPr/>
          </p:nvSpPr>
          <p:spPr>
            <a:xfrm rot="17100000">
              <a:off x="1114785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6F0E22-9B67-43F2-9846-07B26883ACB7}"/>
                </a:ext>
              </a:extLst>
            </p:cNvPr>
            <p:cNvSpPr txBox="1"/>
            <p:nvPr/>
          </p:nvSpPr>
          <p:spPr>
            <a:xfrm rot="17100000">
              <a:off x="1414307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32D3BE-1E7A-4DD8-B25B-BC264B9516B7}"/>
              </a:ext>
            </a:extLst>
          </p:cNvPr>
          <p:cNvGrpSpPr/>
          <p:nvPr/>
        </p:nvGrpSpPr>
        <p:grpSpPr>
          <a:xfrm>
            <a:off x="9650757" y="913164"/>
            <a:ext cx="1157824" cy="2435043"/>
            <a:chOff x="3410875" y="4257675"/>
            <a:chExt cx="1157824" cy="24350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705C43-9F1A-4556-99E3-88A874BC3642}"/>
                </a:ext>
              </a:extLst>
            </p:cNvPr>
            <p:cNvSpPr/>
            <p:nvPr/>
          </p:nvSpPr>
          <p:spPr>
            <a:xfrm>
              <a:off x="3595818" y="4438649"/>
              <a:ext cx="285750" cy="16773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628CC3-8189-416A-9D3C-12D40A6D6FA1}"/>
                </a:ext>
              </a:extLst>
            </p:cNvPr>
            <p:cNvCxnSpPr>
              <a:cxnSpLocks/>
            </p:cNvCxnSpPr>
            <p:nvPr/>
          </p:nvCxnSpPr>
          <p:spPr>
            <a:xfrm>
              <a:off x="3456912" y="6116042"/>
              <a:ext cx="11117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A36475-513E-4900-A96C-BFF50BF06A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5818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252435-53B2-492E-A883-6CF70A74B735}"/>
                </a:ext>
              </a:extLst>
            </p:cNvPr>
            <p:cNvCxnSpPr>
              <a:cxnSpLocks/>
            </p:cNvCxnSpPr>
            <p:nvPr/>
          </p:nvCxnSpPr>
          <p:spPr>
            <a:xfrm>
              <a:off x="3456912" y="4438649"/>
              <a:ext cx="111178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423B58-B626-4542-AE68-192FCD99A9F3}"/>
                </a:ext>
              </a:extLst>
            </p:cNvPr>
            <p:cNvSpPr txBox="1"/>
            <p:nvPr/>
          </p:nvSpPr>
          <p:spPr>
            <a:xfrm>
              <a:off x="3410875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F0A8DB-87F4-4194-8E3A-605AC192861A}"/>
                </a:ext>
              </a:extLst>
            </p:cNvPr>
            <p:cNvSpPr txBox="1"/>
            <p:nvPr/>
          </p:nvSpPr>
          <p:spPr>
            <a:xfrm>
              <a:off x="3410875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ED81E7-B23A-4668-830A-E6B0B1E12877}"/>
                </a:ext>
              </a:extLst>
            </p:cNvPr>
            <p:cNvSpPr txBox="1"/>
            <p:nvPr/>
          </p:nvSpPr>
          <p:spPr>
            <a:xfrm rot="17100000">
              <a:off x="3407455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1F1345-80F5-44BC-AFBA-B8D444783F8E}"/>
                </a:ext>
              </a:extLst>
            </p:cNvPr>
            <p:cNvSpPr txBox="1"/>
            <p:nvPr/>
          </p:nvSpPr>
          <p:spPr>
            <a:xfrm rot="17100000">
              <a:off x="3706977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08418E-E85C-4F57-8803-A0BC3DD3EAA3}"/>
                </a:ext>
              </a:extLst>
            </p:cNvPr>
            <p:cNvSpPr txBox="1"/>
            <p:nvPr/>
          </p:nvSpPr>
          <p:spPr>
            <a:xfrm rot="17100000">
              <a:off x="4006499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E33A80-4911-4752-AE1C-4F30C6D87B7A}"/>
                  </a:ext>
                </a:extLst>
              </p:cNvPr>
              <p:cNvSpPr/>
              <p:nvPr/>
            </p:nvSpPr>
            <p:spPr>
              <a:xfrm>
                <a:off x="9131639" y="1727001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E33A80-4911-4752-AE1C-4F30C6D87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639" y="1727001"/>
                <a:ext cx="409086" cy="400110"/>
              </a:xfrm>
              <a:prstGeom prst="rect">
                <a:avLst/>
              </a:prstGeom>
              <a:blipFill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627C01-2432-4D8E-9E23-B5FF5DBB068F}"/>
                  </a:ext>
                </a:extLst>
              </p:cNvPr>
              <p:cNvSpPr/>
              <p:nvPr/>
            </p:nvSpPr>
            <p:spPr>
              <a:xfrm>
                <a:off x="9139013" y="4386845"/>
                <a:ext cx="4138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627C01-2432-4D8E-9E23-B5FF5DBB0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013" y="4386845"/>
                <a:ext cx="413896" cy="400110"/>
              </a:xfrm>
              <a:prstGeom prst="rect">
                <a:avLst/>
              </a:prstGeom>
              <a:blipFill>
                <a:blip r:embed="rId4"/>
                <a:stretch>
                  <a:fillRect t="-4615" r="-13235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52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66CC-8EEB-49EA-AAAC-48EFAEF1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 Weighted cross entropy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Assign a weighting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000" dirty="0"/>
                  <a:t>to each class to specify the importance of a class</a:t>
                </a:r>
              </a:p>
              <a:p>
                <a:r>
                  <a:rPr lang="en-US" sz="2000" dirty="0"/>
                  <a:t>Useful for imbalanced data</a:t>
                </a:r>
              </a:p>
              <a:p>
                <a:pPr marL="5080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Implementation in </a:t>
                </a:r>
                <a:r>
                  <a:rPr lang="en-US" sz="2000" dirty="0" err="1"/>
                  <a:t>PyTorch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  <a:blipFill>
                <a:blip r:embed="rId2"/>
                <a:stretch>
                  <a:fillRect l="-1093" r="-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BB5D5-CCDD-4B97-85A6-E9D96D5FE0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32</a:t>
            </a:fld>
            <a:endParaRPr lang="nl-B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710858-5EFF-4B94-96F8-8D93F233F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422" y="1957387"/>
            <a:ext cx="38957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3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6135-189C-48E6-A684-BD89538B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2FA4B-7804-42BD-AAA2-9E82AC78AD0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A loss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/>
                  <a:t> expresses how “close” the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of an MLP is, compared to the ground truth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2FA4B-7804-42BD-AAA2-9E82AC78AD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E4119-F3CA-4C4C-BF57-2D3A01DC92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33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59F9342-5485-4CFB-99B0-CE35F12763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41787"/>
                <a:ext cx="5969000" cy="4274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Font typeface="Arial"/>
                  <a:buNone/>
                </a:pPr>
                <a:endParaRPr lang="en-US" dirty="0"/>
              </a:p>
              <a:p>
                <a:pPr marL="50800" indent="0">
                  <a:buFont typeface="Arial"/>
                  <a:buNone/>
                </a:pPr>
                <a:endParaRPr lang="en-US" dirty="0"/>
              </a:p>
              <a:p>
                <a:pPr marL="50800" indent="0">
                  <a:buFont typeface="Arial"/>
                  <a:buNone/>
                </a:pPr>
                <a:r>
                  <a:rPr lang="en-US" dirty="0"/>
                  <a:t>Given a training dataset </a:t>
                </a:r>
              </a:p>
              <a:p>
                <a:pPr marL="50800" indent="0" algn="ctr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=1,…,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50800" indent="0">
                  <a:buFont typeface="Arial"/>
                  <a:buNone/>
                </a:pPr>
                <a:r>
                  <a:rPr lang="en-US" dirty="0"/>
                  <a:t>we aim to find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 of the MLP that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over the complete dataset: </a:t>
                </a:r>
              </a:p>
              <a:p>
                <a:pPr marL="5080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59F9342-5485-4CFB-99B0-CE35F1276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1787"/>
                <a:ext cx="5969000" cy="4274256"/>
              </a:xfrm>
              <a:prstGeom prst="rect">
                <a:avLst/>
              </a:prstGeom>
              <a:blipFill>
                <a:blip r:embed="rId3"/>
                <a:stretch>
                  <a:fillRect l="-1328" b="-25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0E505AD-D453-42A4-90C7-DA4D0090A892}"/>
              </a:ext>
            </a:extLst>
          </p:cNvPr>
          <p:cNvGrpSpPr/>
          <p:nvPr/>
        </p:nvGrpSpPr>
        <p:grpSpPr>
          <a:xfrm>
            <a:off x="6807200" y="3204867"/>
            <a:ext cx="4546600" cy="2523842"/>
            <a:chOff x="6610218" y="2964364"/>
            <a:chExt cx="5143764" cy="28553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26C6D6-71A6-40D7-AC58-FA0F53240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5348"/>
            <a:stretch/>
          </p:blipFill>
          <p:spPr>
            <a:xfrm>
              <a:off x="6610218" y="2964364"/>
              <a:ext cx="5143764" cy="14875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B4EFA9-E5ED-4CFA-AAC9-D54155438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824" b="18314"/>
            <a:stretch/>
          </p:blipFill>
          <p:spPr>
            <a:xfrm>
              <a:off x="6610218" y="4451928"/>
              <a:ext cx="5143764" cy="1367767"/>
            </a:xfrm>
            <a:prstGeom prst="rect">
              <a:avLst/>
            </a:prstGeom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2D7129-9B56-40DD-B01E-1F98E10F5091}"/>
              </a:ext>
            </a:extLst>
          </p:cNvPr>
          <p:cNvSpPr/>
          <p:nvPr/>
        </p:nvSpPr>
        <p:spPr>
          <a:xfrm>
            <a:off x="4293909" y="6042581"/>
            <a:ext cx="3949831" cy="6788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How do we minimize this loss?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CF2C05F-7520-4BAE-8C80-58B742933DC6}"/>
                  </a:ext>
                </a:extLst>
              </p:cNvPr>
              <p:cNvSpPr/>
              <p:nvPr/>
            </p:nvSpPr>
            <p:spPr>
              <a:xfrm>
                <a:off x="8107092" y="2884659"/>
                <a:ext cx="19468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Training data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CF2C05F-7520-4BAE-8C80-58B742933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92" y="2884659"/>
                <a:ext cx="1946815" cy="400110"/>
              </a:xfrm>
              <a:prstGeom prst="rect">
                <a:avLst/>
              </a:prstGeom>
              <a:blipFill>
                <a:blip r:embed="rId5"/>
                <a:stretch>
                  <a:fillRect l="-3448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1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E2162-1DE9-4CBE-8B4C-3E6841E3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CE32C6-3DFC-4EFC-99E9-AEA7163659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For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with scalar inputs, we aim to find the minimum: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Gradient descent: 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Pick a starting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Repeat until convergence: </a:t>
                </a:r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CE32C6-3DFC-4EFC-99E9-AEA716365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03769-FEE3-481F-B984-8F2694733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34</a:t>
            </a:fld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3A706-9942-4BE6-8B71-9A847ECE8722}"/>
              </a:ext>
            </a:extLst>
          </p:cNvPr>
          <p:cNvSpPr txBox="1"/>
          <p:nvPr/>
        </p:nvSpPr>
        <p:spPr>
          <a:xfrm>
            <a:off x="3148553" y="608247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Learning rate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DAE87A-4616-4C87-BBFC-32C2355EBD8A}"/>
              </a:ext>
            </a:extLst>
          </p:cNvPr>
          <p:cNvCxnSpPr>
            <a:cxnSpLocks/>
          </p:cNvCxnSpPr>
          <p:nvPr/>
        </p:nvCxnSpPr>
        <p:spPr>
          <a:xfrm>
            <a:off x="3905250" y="5891213"/>
            <a:ext cx="0" cy="224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A251A0-1FD7-4F0C-9865-D392E656931E}"/>
              </a:ext>
            </a:extLst>
          </p:cNvPr>
          <p:cNvCxnSpPr/>
          <p:nvPr/>
        </p:nvCxnSpPr>
        <p:spPr>
          <a:xfrm>
            <a:off x="6834433" y="6116043"/>
            <a:ext cx="42797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0D2FBF-E4C2-4E5F-8EEF-ABCE2C592BC7}"/>
              </a:ext>
            </a:extLst>
          </p:cNvPr>
          <p:cNvCxnSpPr>
            <a:cxnSpLocks/>
          </p:cNvCxnSpPr>
          <p:nvPr/>
        </p:nvCxnSpPr>
        <p:spPr>
          <a:xfrm flipV="1">
            <a:off x="6986833" y="3289955"/>
            <a:ext cx="0" cy="29784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344ED89-4268-438B-9CAC-0558AB6FBC78}"/>
                  </a:ext>
                </a:extLst>
              </p:cNvPr>
              <p:cNvSpPr/>
              <p:nvPr/>
            </p:nvSpPr>
            <p:spPr>
              <a:xfrm>
                <a:off x="9822385" y="6055183"/>
                <a:ext cx="51238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344ED89-4268-438B-9CAC-0558AB6FB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385" y="6055183"/>
                <a:ext cx="51238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A048D9-1AFF-48E2-ABC8-9438ED3CFB22}"/>
              </a:ext>
            </a:extLst>
          </p:cNvPr>
          <p:cNvCxnSpPr>
            <a:cxnSpLocks/>
          </p:cNvCxnSpPr>
          <p:nvPr/>
        </p:nvCxnSpPr>
        <p:spPr>
          <a:xfrm flipV="1">
            <a:off x="10077942" y="4450101"/>
            <a:ext cx="0" cy="1665942"/>
          </a:xfrm>
          <a:prstGeom prst="straightConnector1">
            <a:avLst/>
          </a:prstGeom>
          <a:ln w="28575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DEADA00-9371-4935-B893-3C1DD6ABDB5B}"/>
                  </a:ext>
                </a:extLst>
              </p:cNvPr>
              <p:cNvSpPr/>
              <p:nvPr/>
            </p:nvSpPr>
            <p:spPr>
              <a:xfrm>
                <a:off x="9759346" y="3840462"/>
                <a:ext cx="8816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DEADA00-9371-4935-B893-3C1DD6ABD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346" y="3840462"/>
                <a:ext cx="881652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2E22ACA-611C-4843-ACEB-64FB56EA069C}"/>
              </a:ext>
            </a:extLst>
          </p:cNvPr>
          <p:cNvSpPr/>
          <p:nvPr/>
        </p:nvSpPr>
        <p:spPr>
          <a:xfrm>
            <a:off x="7210425" y="3971925"/>
            <a:ext cx="3609975" cy="1429024"/>
          </a:xfrm>
          <a:custGeom>
            <a:avLst/>
            <a:gdLst>
              <a:gd name="connsiteX0" fmla="*/ 0 w 3609975"/>
              <a:gd name="connsiteY0" fmla="*/ 57150 h 1429024"/>
              <a:gd name="connsiteX1" fmla="*/ 509588 w 3609975"/>
              <a:gd name="connsiteY1" fmla="*/ 919163 h 1429024"/>
              <a:gd name="connsiteX2" fmla="*/ 1438275 w 3609975"/>
              <a:gd name="connsiteY2" fmla="*/ 747713 h 1429024"/>
              <a:gd name="connsiteX3" fmla="*/ 2095500 w 3609975"/>
              <a:gd name="connsiteY3" fmla="*/ 1428750 h 1429024"/>
              <a:gd name="connsiteX4" fmla="*/ 2652713 w 3609975"/>
              <a:gd name="connsiteY4" fmla="*/ 657225 h 1429024"/>
              <a:gd name="connsiteX5" fmla="*/ 3609975 w 3609975"/>
              <a:gd name="connsiteY5" fmla="*/ 0 h 142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9975" h="1429024">
                <a:moveTo>
                  <a:pt x="0" y="57150"/>
                </a:moveTo>
                <a:cubicBezTo>
                  <a:pt x="134938" y="430609"/>
                  <a:pt x="269876" y="804069"/>
                  <a:pt x="509588" y="919163"/>
                </a:cubicBezTo>
                <a:cubicBezTo>
                  <a:pt x="749300" y="1034257"/>
                  <a:pt x="1173956" y="662782"/>
                  <a:pt x="1438275" y="747713"/>
                </a:cubicBezTo>
                <a:cubicBezTo>
                  <a:pt x="1702594" y="832644"/>
                  <a:pt x="1893094" y="1443831"/>
                  <a:pt x="2095500" y="1428750"/>
                </a:cubicBezTo>
                <a:cubicBezTo>
                  <a:pt x="2297906" y="1413669"/>
                  <a:pt x="2400301" y="895350"/>
                  <a:pt x="2652713" y="657225"/>
                </a:cubicBezTo>
                <a:cubicBezTo>
                  <a:pt x="2905126" y="419100"/>
                  <a:pt x="3257550" y="209550"/>
                  <a:pt x="36099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2EC8CB-62D8-4AED-A41C-5C3A1A25BC34}"/>
              </a:ext>
            </a:extLst>
          </p:cNvPr>
          <p:cNvSpPr/>
          <p:nvPr/>
        </p:nvSpPr>
        <p:spPr>
          <a:xfrm>
            <a:off x="10037239" y="4417001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F71DAA-CFB8-4AC8-ADD6-D1814D316799}"/>
              </a:ext>
            </a:extLst>
          </p:cNvPr>
          <p:cNvCxnSpPr>
            <a:cxnSpLocks/>
          </p:cNvCxnSpPr>
          <p:nvPr/>
        </p:nvCxnSpPr>
        <p:spPr>
          <a:xfrm flipV="1">
            <a:off x="10068417" y="4197335"/>
            <a:ext cx="313833" cy="2510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94316A-8D44-45DD-9F1A-0E552CB20708}"/>
              </a:ext>
            </a:extLst>
          </p:cNvPr>
          <p:cNvCxnSpPr>
            <a:cxnSpLocks/>
          </p:cNvCxnSpPr>
          <p:nvPr/>
        </p:nvCxnSpPr>
        <p:spPr>
          <a:xfrm flipV="1">
            <a:off x="9546952" y="4443027"/>
            <a:ext cx="526227" cy="42100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6564CC-144E-4C2D-88A8-36AAB4E8281F}"/>
              </a:ext>
            </a:extLst>
          </p:cNvPr>
          <p:cNvCxnSpPr>
            <a:cxnSpLocks/>
          </p:cNvCxnSpPr>
          <p:nvPr/>
        </p:nvCxnSpPr>
        <p:spPr>
          <a:xfrm flipV="1">
            <a:off x="9546952" y="4864028"/>
            <a:ext cx="0" cy="1252015"/>
          </a:xfrm>
          <a:prstGeom prst="straightConnector1">
            <a:avLst/>
          </a:prstGeom>
          <a:ln w="28575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57C9BC5-28EE-4B71-BDCC-737A08EEDEFE}"/>
                  </a:ext>
                </a:extLst>
              </p:cNvPr>
              <p:cNvSpPr/>
              <p:nvPr/>
            </p:nvSpPr>
            <p:spPr>
              <a:xfrm>
                <a:off x="7926122" y="6055183"/>
                <a:ext cx="16769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57C9BC5-28EE-4B71-BDCC-737A08EED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122" y="6055183"/>
                <a:ext cx="1676934" cy="400110"/>
              </a:xfrm>
              <a:prstGeom prst="rect">
                <a:avLst/>
              </a:prstGeom>
              <a:blipFill>
                <a:blip r:embed="rId5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D40D8F84-1454-4E77-BF58-1724EE149ABA}"/>
              </a:ext>
            </a:extLst>
          </p:cNvPr>
          <p:cNvSpPr/>
          <p:nvPr/>
        </p:nvSpPr>
        <p:spPr>
          <a:xfrm>
            <a:off x="9512792" y="5090150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1682881-42AF-4043-8D07-BE4C29300A55}"/>
                  </a:ext>
                </a:extLst>
              </p:cNvPr>
              <p:cNvSpPr/>
              <p:nvPr/>
            </p:nvSpPr>
            <p:spPr>
              <a:xfrm>
                <a:off x="8702665" y="4290628"/>
                <a:ext cx="11996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1682881-42AF-4043-8D07-BE4C29300A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665" y="4290628"/>
                <a:ext cx="119962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32B7326-F6C4-49A0-B3ED-529EDD390925}"/>
                  </a:ext>
                </a:extLst>
              </p:cNvPr>
              <p:cNvSpPr/>
              <p:nvPr/>
            </p:nvSpPr>
            <p:spPr>
              <a:xfrm>
                <a:off x="7210425" y="3857234"/>
                <a:ext cx="715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32B7326-F6C4-49A0-B3ED-529EDD390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425" y="3857234"/>
                <a:ext cx="715837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C9D67A5-618E-4AD7-B98F-DB7C9840A377}"/>
                  </a:ext>
                </a:extLst>
              </p:cNvPr>
              <p:cNvSpPr/>
              <p:nvPr/>
            </p:nvSpPr>
            <p:spPr>
              <a:xfrm>
                <a:off x="10942347" y="5746712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C9D67A5-618E-4AD7-B98F-DB7C9840A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2347" y="5746712"/>
                <a:ext cx="3853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0EF997-5881-4EDA-AE1D-738D93994E60}"/>
              </a:ext>
            </a:extLst>
          </p:cNvPr>
          <p:cNvCxnSpPr>
            <a:endCxn id="36" idx="3"/>
          </p:cNvCxnSpPr>
          <p:nvPr/>
        </p:nvCxnSpPr>
        <p:spPr>
          <a:xfrm flipH="1">
            <a:off x="9509760" y="6255238"/>
            <a:ext cx="39252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27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23" grpId="0"/>
      <p:bldP spid="26" grpId="0" animBg="1"/>
      <p:bldP spid="19" grpId="0" animBg="1"/>
      <p:bldP spid="36" grpId="0"/>
      <p:bldP spid="39" grpId="0" animBg="1"/>
      <p:bldP spid="41" grpId="0"/>
      <p:bldP spid="42" grpId="0"/>
      <p:bldP spid="4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7F883A5-B4FC-405B-B29B-2FEB2D2445EF}"/>
              </a:ext>
            </a:extLst>
          </p:cNvPr>
          <p:cNvGrpSpPr/>
          <p:nvPr/>
        </p:nvGrpSpPr>
        <p:grpSpPr>
          <a:xfrm>
            <a:off x="5449262" y="2956478"/>
            <a:ext cx="5903547" cy="3468437"/>
            <a:chOff x="5449262" y="2956478"/>
            <a:chExt cx="5903547" cy="346843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CC6FF7-E87D-4608-ABDE-0BE60593DCD5}"/>
                </a:ext>
              </a:extLst>
            </p:cNvPr>
            <p:cNvGrpSpPr/>
            <p:nvPr/>
          </p:nvGrpSpPr>
          <p:grpSpPr>
            <a:xfrm>
              <a:off x="5449262" y="2956478"/>
              <a:ext cx="5902555" cy="3399872"/>
              <a:chOff x="5449262" y="2956478"/>
              <a:chExt cx="5902555" cy="339987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451DA84-D927-4B6A-8D02-01CFE3DBF2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49262" y="2956478"/>
                <a:ext cx="5902555" cy="3399872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B13CC7-17AB-4967-B05B-52B5FBC94044}"/>
                  </a:ext>
                </a:extLst>
              </p:cNvPr>
              <p:cNvSpPr/>
              <p:nvPr/>
            </p:nvSpPr>
            <p:spPr>
              <a:xfrm>
                <a:off x="5824538" y="4531519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C01E5DA-9F6A-4C2A-9559-7EAB06C884C6}"/>
                  </a:ext>
                </a:extLst>
              </p:cNvPr>
              <p:cNvSpPr/>
              <p:nvPr/>
            </p:nvSpPr>
            <p:spPr>
              <a:xfrm>
                <a:off x="7162801" y="5619751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788A65-C6CD-4666-BC1F-796F109FA466}"/>
                  </a:ext>
                </a:extLst>
              </p:cNvPr>
              <p:cNvSpPr/>
              <p:nvPr/>
            </p:nvSpPr>
            <p:spPr>
              <a:xfrm>
                <a:off x="9691688" y="5438776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0D42C8C-BC78-400A-AF7E-15E688C87C0F}"/>
                </a:ext>
              </a:extLst>
            </p:cNvPr>
            <p:cNvSpPr/>
            <p:nvPr/>
          </p:nvSpPr>
          <p:spPr>
            <a:xfrm>
              <a:off x="10842535" y="6153453"/>
              <a:ext cx="510274" cy="271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DE2162-1DE9-4CBE-8B4C-3E6841E3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CE32C6-3DFC-4EFC-99E9-AEA7163659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For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dirty="0"/>
                  <a:t> with vector inputs, we aim to find the minimum: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Gradient descent: 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Pick a starting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Repeat until convergence: </a:t>
                </a:r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CE32C6-3DFC-4EFC-99E9-AEA716365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12" b="-6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03769-FEE3-481F-B984-8F2694733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35</a:t>
            </a:fld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3A706-9942-4BE6-8B71-9A847ECE8722}"/>
              </a:ext>
            </a:extLst>
          </p:cNvPr>
          <p:cNvSpPr txBox="1"/>
          <p:nvPr/>
        </p:nvSpPr>
        <p:spPr>
          <a:xfrm>
            <a:off x="3148553" y="635635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Learning rate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DAE87A-4616-4C87-BBFC-32C2355EBD8A}"/>
              </a:ext>
            </a:extLst>
          </p:cNvPr>
          <p:cNvCxnSpPr>
            <a:cxnSpLocks/>
          </p:cNvCxnSpPr>
          <p:nvPr/>
        </p:nvCxnSpPr>
        <p:spPr>
          <a:xfrm>
            <a:off x="3905250" y="6165087"/>
            <a:ext cx="0" cy="224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8AE2C9-1158-4112-8258-FF1435F67B15}"/>
                  </a:ext>
                </a:extLst>
              </p:cNvPr>
              <p:cNvSpPr/>
              <p:nvPr/>
            </p:nvSpPr>
            <p:spPr>
              <a:xfrm>
                <a:off x="9744333" y="5337339"/>
                <a:ext cx="5003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8AE2C9-1158-4112-8258-FF1435F67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333" y="5337339"/>
                <a:ext cx="500393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A76A41F-C954-491C-9B85-B6285BB240F2}"/>
                  </a:ext>
                </a:extLst>
              </p:cNvPr>
              <p:cNvSpPr/>
              <p:nvPr/>
            </p:nvSpPr>
            <p:spPr>
              <a:xfrm>
                <a:off x="7043759" y="5521881"/>
                <a:ext cx="5003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A76A41F-C954-491C-9B85-B6285BB24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59" y="5521881"/>
                <a:ext cx="500393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9F42920-2B7E-415B-9784-7A2471CA4E83}"/>
                  </a:ext>
                </a:extLst>
              </p:cNvPr>
              <p:cNvSpPr/>
              <p:nvPr/>
            </p:nvSpPr>
            <p:spPr>
              <a:xfrm>
                <a:off x="9506201" y="3726858"/>
                <a:ext cx="7296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9F42920-2B7E-415B-9784-7A2471CA4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201" y="3726858"/>
                <a:ext cx="729687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39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34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B55BC-F8B5-4579-BDF5-E4405658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730CA5-CEC0-4039-B1F1-EA8F17E8D85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We aim to solve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for all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in the training dataset</a:t>
                </a:r>
              </a:p>
              <a:p>
                <a:pPr marL="50800" indent="0">
                  <a:buNone/>
                </a:pPr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Gradient descent: 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sz="2000" dirty="0"/>
                  <a:t>Pick a starting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	 			(initialize the parameters)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sz="2000" dirty="0"/>
                  <a:t>Repeat until convergence: </a:t>
                </a:r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sz="18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1800" dirty="0"/>
                  <a:t> 		(backpropagation)</a:t>
                </a:r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sz="1800" dirty="0"/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				(update the parameters)</a:t>
                </a:r>
              </a:p>
              <a:p>
                <a:pPr marL="5080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730CA5-CEC0-4039-B1F1-EA8F17E8D8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441D9-5ACE-4163-BB57-1D2EDFB72D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51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BEFB-0F11-431A-99FC-DEB73F99A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8F849B7-6C02-4E4F-BF31-FBD1A9D6A49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737235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/>
                  <a:t>Computing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/>
              </a:p>
              <a:p>
                <a:pPr marL="50800" indent="0">
                  <a:buNone/>
                </a:pPr>
                <a:r>
                  <a:rPr lang="en-US" sz="1800" dirty="0"/>
                  <a:t>in each gradient descent step requires too much time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800" dirty="0">
                    <a:sym typeface="Wingdings" panose="05000000000000000000" pitchFamily="2" charset="2"/>
                  </a:rPr>
                  <a:t>We assume that the training dataset is large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800" dirty="0">
                    <a:sym typeface="Wingdings" panose="05000000000000000000" pitchFamily="2" charset="2"/>
                  </a:rPr>
                  <a:t>Approximate the gradient on a randomly selected minibatch of training samples: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=1,…,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≪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⊂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1800" dirty="0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800" dirty="0">
                    <a:sym typeface="Wingdings" panose="05000000000000000000" pitchFamily="2" charset="2"/>
                  </a:rPr>
                  <a:t>Stochastic gradient descent (SGD)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>
                  <a:sym typeface="Wingdings" panose="05000000000000000000" pitchFamily="2" charset="2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dirty="0">
                    <a:sym typeface="Wingdings" panose="05000000000000000000" pitchFamily="2" charset="2"/>
                  </a:rPr>
                  <a:t> is the batch size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8F849B7-6C02-4E4F-BF31-FBD1A9D6A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7372350" cy="4274256"/>
              </a:xfrm>
              <a:blipFill>
                <a:blip r:embed="rId2"/>
                <a:stretch>
                  <a:fillRect l="-827" r="-827" b="-4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87EA3-6128-412B-879E-7E56B99B52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37</a:t>
            </a:fld>
            <a:endParaRPr lang="nl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0BCEFF-B1B4-4D9D-ACFD-4998023D0B85}"/>
              </a:ext>
            </a:extLst>
          </p:cNvPr>
          <p:cNvGrpSpPr/>
          <p:nvPr/>
        </p:nvGrpSpPr>
        <p:grpSpPr>
          <a:xfrm>
            <a:off x="7365542" y="1390751"/>
            <a:ext cx="4162275" cy="2310501"/>
            <a:chOff x="6610218" y="2964364"/>
            <a:chExt cx="5143764" cy="28553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E43D0-B322-4642-A816-EF5599F14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348"/>
            <a:stretch/>
          </p:blipFill>
          <p:spPr>
            <a:xfrm>
              <a:off x="6610218" y="2964364"/>
              <a:ext cx="5143764" cy="14875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2C547D-740F-4BB1-8E01-2933AF37D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824" b="18314"/>
            <a:stretch/>
          </p:blipFill>
          <p:spPr>
            <a:xfrm>
              <a:off x="6610218" y="4451928"/>
              <a:ext cx="5143764" cy="136776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7D529-7F68-4824-B2F0-AE2009248454}"/>
              </a:ext>
            </a:extLst>
          </p:cNvPr>
          <p:cNvGrpSpPr/>
          <p:nvPr/>
        </p:nvGrpSpPr>
        <p:grpSpPr>
          <a:xfrm>
            <a:off x="8573629" y="4688924"/>
            <a:ext cx="2028818" cy="1203720"/>
            <a:chOff x="8224837" y="4509815"/>
            <a:chExt cx="2216150" cy="131486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8E5E1E-B9A9-4F65-BE7A-3240ED332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699" r="24930" b="65348"/>
            <a:stretch/>
          </p:blipFill>
          <p:spPr>
            <a:xfrm>
              <a:off x="9332912" y="4509815"/>
              <a:ext cx="1108075" cy="131486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C0E077-511B-4686-A0B3-9B21C0451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676" t="49824" r="48952" b="18314"/>
            <a:stretch/>
          </p:blipFill>
          <p:spPr>
            <a:xfrm>
              <a:off x="8224837" y="4615705"/>
              <a:ext cx="1108075" cy="120897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B50890-7BD2-42C5-A474-582C16E4CEC9}"/>
                  </a:ext>
                </a:extLst>
              </p:cNvPr>
              <p:cNvSpPr/>
              <p:nvPr/>
            </p:nvSpPr>
            <p:spPr>
              <a:xfrm>
                <a:off x="8520586" y="1068323"/>
                <a:ext cx="19468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Training data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B50890-7BD2-42C5-A474-582C16E4C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586" y="1068323"/>
                <a:ext cx="1946815" cy="400110"/>
              </a:xfrm>
              <a:prstGeom prst="rect">
                <a:avLst/>
              </a:prstGeom>
              <a:blipFill>
                <a:blip r:embed="rId4"/>
                <a:stretch>
                  <a:fillRect l="-3448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582C77-C011-4522-A72C-9BD11ABEF47C}"/>
                  </a:ext>
                </a:extLst>
              </p:cNvPr>
              <p:cNvSpPr/>
              <p:nvPr/>
            </p:nvSpPr>
            <p:spPr>
              <a:xfrm>
                <a:off x="8655632" y="4385753"/>
                <a:ext cx="15357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Minibatch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582C77-C011-4522-A72C-9BD11ABEF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632" y="4385753"/>
                <a:ext cx="1535741" cy="400110"/>
              </a:xfrm>
              <a:prstGeom prst="rect">
                <a:avLst/>
              </a:prstGeom>
              <a:blipFill>
                <a:blip r:embed="rId5"/>
                <a:stretch>
                  <a:fillRect l="-4365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39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4186-5234-443B-9790-F50919C7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BB1EB3-B336-4E21-98A2-5816B713A1B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83943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Remarks: </a:t>
                </a:r>
              </a:p>
              <a:p>
                <a:r>
                  <a:rPr lang="en-US" sz="2000" dirty="0"/>
                  <a:t>Gradient descent converges to a local minimum (not global!) in general</a:t>
                </a:r>
              </a:p>
              <a:p>
                <a:r>
                  <a:rPr lang="en-US" sz="2000" dirty="0"/>
                  <a:t>Learning rate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should be carefully selected</a:t>
                </a:r>
              </a:p>
              <a:p>
                <a:pPr lvl="1"/>
                <a:r>
                  <a:rPr lang="en-US" sz="1800" dirty="0"/>
                  <a:t>Small learning rates lead to slow convergence</a:t>
                </a:r>
              </a:p>
              <a:p>
                <a:pPr lvl="1"/>
                <a:r>
                  <a:rPr lang="en-US" sz="1800" dirty="0"/>
                  <a:t>Large learning rates can overshoot the minimum</a:t>
                </a:r>
              </a:p>
              <a:p>
                <a:r>
                  <a:rPr lang="en-US" sz="2000" dirty="0"/>
                  <a:t>Batch size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should be carefully selected</a:t>
                </a:r>
              </a:p>
              <a:p>
                <a:pPr lvl="1"/>
                <a:r>
                  <a:rPr lang="en-US" sz="1800" dirty="0"/>
                  <a:t>Small batch sizes introduce noisy gradient estimates</a:t>
                </a:r>
              </a:p>
              <a:p>
                <a:pPr lvl="1"/>
                <a:r>
                  <a:rPr lang="en-US" sz="1800" dirty="0"/>
                  <a:t>Large batch sizes lead to slow convergence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BB1EB3-B336-4E21-98A2-5816B713A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839437" cy="4274256"/>
              </a:xfrm>
              <a:blipFill>
                <a:blip r:embed="rId2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B172E-B786-449F-8007-91F8C3ED6C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38</a:t>
            </a:fld>
            <a:endParaRPr lang="nl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5E44CD-836B-4258-B5BF-096F330F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478" y="1904881"/>
            <a:ext cx="2782375" cy="22568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DA0565-1B82-41CB-B5A9-06A538288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43" y="4556066"/>
            <a:ext cx="5157268" cy="160405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98BCDB8-B036-4593-9B76-40044822E0D6}"/>
              </a:ext>
            </a:extLst>
          </p:cNvPr>
          <p:cNvGrpSpPr/>
          <p:nvPr/>
        </p:nvGrpSpPr>
        <p:grpSpPr>
          <a:xfrm>
            <a:off x="9681788" y="1347328"/>
            <a:ext cx="2316009" cy="3212204"/>
            <a:chOff x="8330276" y="1911989"/>
            <a:chExt cx="3161251" cy="43845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DCF349-C3BC-4E82-9A7E-4134D58FB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486"/>
            <a:stretch/>
          </p:blipFill>
          <p:spPr>
            <a:xfrm>
              <a:off x="8330276" y="1911989"/>
              <a:ext cx="2934752" cy="413384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65A561-433A-43F2-8ADC-6DC0DC30272B}"/>
                </a:ext>
              </a:extLst>
            </p:cNvPr>
            <p:cNvSpPr/>
            <p:nvPr/>
          </p:nvSpPr>
          <p:spPr>
            <a:xfrm>
              <a:off x="10544972" y="2055302"/>
              <a:ext cx="808840" cy="453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D1925C-2930-4BC3-914D-F6C3C065A006}"/>
                </a:ext>
              </a:extLst>
            </p:cNvPr>
            <p:cNvSpPr/>
            <p:nvPr/>
          </p:nvSpPr>
          <p:spPr>
            <a:xfrm>
              <a:off x="9271240" y="3829020"/>
              <a:ext cx="808840" cy="453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AB7CF5-31B1-4498-AC44-2D02290C1CE9}"/>
                </a:ext>
              </a:extLst>
            </p:cNvPr>
            <p:cNvSpPr/>
            <p:nvPr/>
          </p:nvSpPr>
          <p:spPr>
            <a:xfrm>
              <a:off x="10682687" y="4123188"/>
              <a:ext cx="808840" cy="453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F4CFBF-E9EE-4F8F-9175-5D757B092422}"/>
                </a:ext>
              </a:extLst>
            </p:cNvPr>
            <p:cNvSpPr/>
            <p:nvPr/>
          </p:nvSpPr>
          <p:spPr>
            <a:xfrm>
              <a:off x="9278226" y="5843496"/>
              <a:ext cx="808840" cy="453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ABAB58-2F62-4C24-8FA6-531ECCB4FB56}"/>
                </a:ext>
              </a:extLst>
            </p:cNvPr>
            <p:cNvSpPr/>
            <p:nvPr/>
          </p:nvSpPr>
          <p:spPr>
            <a:xfrm>
              <a:off x="10904989" y="5819334"/>
              <a:ext cx="448811" cy="286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6F166B3-8453-440F-9963-EB2648CAD0AB}"/>
                    </a:ext>
                  </a:extLst>
                </p:cNvPr>
                <p:cNvSpPr/>
                <p:nvPr/>
              </p:nvSpPr>
              <p:spPr>
                <a:xfrm>
                  <a:off x="10682678" y="5390157"/>
                  <a:ext cx="496595" cy="4621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6F166B3-8453-440F-9963-EB2648CAD0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2678" y="5390157"/>
                  <a:ext cx="496595" cy="46211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7EA955E-8EFC-48A0-B975-2B1CBF30D9AC}"/>
                    </a:ext>
                  </a:extLst>
                </p:cNvPr>
                <p:cNvSpPr/>
                <p:nvPr/>
              </p:nvSpPr>
              <p:spPr>
                <a:xfrm>
                  <a:off x="10725152" y="3385892"/>
                  <a:ext cx="496595" cy="4621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7EA955E-8EFC-48A0-B975-2B1CBF30D9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5152" y="3385892"/>
                  <a:ext cx="496595" cy="46211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58D68D6-6C6A-41C0-85C5-C002E7377A0F}"/>
                    </a:ext>
                  </a:extLst>
                </p:cNvPr>
                <p:cNvSpPr/>
                <p:nvPr/>
              </p:nvSpPr>
              <p:spPr>
                <a:xfrm>
                  <a:off x="10424418" y="2325005"/>
                  <a:ext cx="853097" cy="434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58D68D6-6C6A-41C0-85C5-C002E7377A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4418" y="2325005"/>
                  <a:ext cx="853097" cy="434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349D4BD-3F22-4C70-A84C-93B24BE5D31D}"/>
                    </a:ext>
                  </a:extLst>
                </p:cNvPr>
                <p:cNvSpPr/>
                <p:nvPr/>
              </p:nvSpPr>
              <p:spPr>
                <a:xfrm>
                  <a:off x="10426681" y="4203268"/>
                  <a:ext cx="853097" cy="434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349D4BD-3F22-4C70-A84C-93B24BE5D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6681" y="4203268"/>
                  <a:ext cx="853097" cy="434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493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4186-5234-443B-9790-F50919C7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BB1EB3-B336-4E21-98A2-5816B713A1B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83943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Remarks: </a:t>
                </a:r>
              </a:p>
              <a:p>
                <a:r>
                  <a:rPr lang="en-US" sz="2000" dirty="0"/>
                  <a:t>Gradient descent converges to a local minimum (not global!) in general</a:t>
                </a:r>
              </a:p>
              <a:p>
                <a:r>
                  <a:rPr lang="en-US" sz="2000" dirty="0"/>
                  <a:t>Learning rate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should be carefully selected</a:t>
                </a:r>
              </a:p>
              <a:p>
                <a:pPr lvl="1"/>
                <a:r>
                  <a:rPr lang="en-US" sz="1800" dirty="0"/>
                  <a:t>Small learning rates lead to slow convergence</a:t>
                </a:r>
              </a:p>
              <a:p>
                <a:pPr lvl="1"/>
                <a:r>
                  <a:rPr lang="en-US" sz="1800" dirty="0"/>
                  <a:t>Large learning rates can overshoot the minimum</a:t>
                </a:r>
              </a:p>
              <a:p>
                <a:r>
                  <a:rPr lang="en-US" sz="2000" dirty="0"/>
                  <a:t>Batch size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should be carefully selected</a:t>
                </a:r>
              </a:p>
              <a:p>
                <a:pPr lvl="1"/>
                <a:r>
                  <a:rPr lang="en-US" sz="1800" dirty="0"/>
                  <a:t>Small batch sizes introduce noisy gradient estimates</a:t>
                </a:r>
              </a:p>
              <a:p>
                <a:pPr lvl="1"/>
                <a:r>
                  <a:rPr lang="en-US" sz="1800" dirty="0"/>
                  <a:t>Large batch sizes lead to slow convergence</a:t>
                </a:r>
              </a:p>
              <a:p>
                <a:r>
                  <a:rPr lang="en-US" sz="2000" dirty="0"/>
                  <a:t>Implementation in </a:t>
                </a:r>
                <a:r>
                  <a:rPr lang="en-US" sz="2000" dirty="0" err="1"/>
                  <a:t>PyTorch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BB1EB3-B336-4E21-98A2-5816B713A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839437" cy="4274256"/>
              </a:xfrm>
              <a:blipFill>
                <a:blip r:embed="rId2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B172E-B786-449F-8007-91F8C3ED6C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39</a:t>
            </a:fld>
            <a:endParaRPr lang="nl-B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6F331CB-0B6F-46E9-9136-2DAE3EC58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1582143"/>
            <a:ext cx="42100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1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54A6-F634-45CD-B1E2-CE1EAE6F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7457CE-6E05-460C-9EBE-2E7950F00C7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repeat:</a:t>
                </a: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for each batch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:</a:t>
                </a: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    for each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,</a:t>
                </a:r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)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:</a:t>
                </a:r>
                <a:endParaRPr lang="en-US" sz="18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		</a:t>
                </a: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# forward propagation</a:t>
                </a:r>
              </a:p>
              <a:p>
                <a:pPr marL="50800" indent="0">
                  <a:buNone/>
                </a:pP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	# compute loss</a:t>
                </a: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		</a:t>
                </a: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# backward propagation</a:t>
                </a:r>
                <a:endParaRPr lang="en-US" sz="1800" dirty="0">
                  <a:latin typeface="Consolas" panose="020B0609020204030204" pitchFamily="49" charset="0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    for each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:</a:t>
                </a:r>
                <a:endParaRPr lang="en-US" sz="18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		</a:t>
                </a: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# parameter update</a:t>
                </a:r>
                <a:endParaRPr lang="en-US" sz="1800" dirty="0">
                  <a:latin typeface="Consolas" panose="020B0609020204030204" pitchFamily="49" charset="0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until convergence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7457CE-6E05-460C-9EBE-2E7950F00C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4BF40-AF1B-448F-A132-E21A4778E5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40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2DE15-9A16-47BB-BCE1-FC2E3D92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2450152"/>
            <a:ext cx="30480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34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A17A-D538-41F6-93CE-286FF96E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optimization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69582-AB97-4AB1-848A-022A77B21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Most optimization algorithms for neural networks are gradient-based: </a:t>
            </a:r>
          </a:p>
          <a:p>
            <a:r>
              <a:rPr lang="en-US" dirty="0" err="1"/>
              <a:t>Adagrad</a:t>
            </a:r>
            <a:r>
              <a:rPr lang="en-US" dirty="0"/>
              <a:t> (</a:t>
            </a:r>
            <a:r>
              <a:rPr lang="en-US" dirty="0" err="1"/>
              <a:t>Duchi</a:t>
            </a:r>
            <a:r>
              <a:rPr lang="en-US" dirty="0"/>
              <a:t> et.al., 2011)</a:t>
            </a:r>
          </a:p>
          <a:p>
            <a:r>
              <a:rPr lang="en-US" dirty="0" err="1"/>
              <a:t>Adadelta</a:t>
            </a:r>
            <a:r>
              <a:rPr lang="en-US" dirty="0"/>
              <a:t> (</a:t>
            </a:r>
            <a:r>
              <a:rPr lang="en-US" dirty="0" err="1"/>
              <a:t>Zeiler</a:t>
            </a:r>
            <a:r>
              <a:rPr lang="en-US" dirty="0"/>
              <a:t>, 2012)</a:t>
            </a:r>
          </a:p>
          <a:p>
            <a:r>
              <a:rPr lang="en-US" dirty="0" err="1"/>
              <a:t>RMSProp</a:t>
            </a:r>
            <a:r>
              <a:rPr lang="en-US" dirty="0"/>
              <a:t> (</a:t>
            </a:r>
            <a:r>
              <a:rPr lang="en-US" dirty="0" err="1"/>
              <a:t>Tieleman</a:t>
            </a:r>
            <a:r>
              <a:rPr lang="en-US" dirty="0"/>
              <a:t> &amp; Hinton, 2012)</a:t>
            </a:r>
          </a:p>
          <a:p>
            <a:r>
              <a:rPr lang="en-US" dirty="0"/>
              <a:t>Adam (</a:t>
            </a:r>
            <a:r>
              <a:rPr lang="en-US" dirty="0" err="1"/>
              <a:t>Kingma</a:t>
            </a:r>
            <a:r>
              <a:rPr lang="en-US" dirty="0"/>
              <a:t> et.al., 2015)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9455E-3974-4377-AE54-C82D1884D5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41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ECC96-E051-4F8B-AE59-CA00347F8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387" y="2767734"/>
            <a:ext cx="34004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22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Tips &amp; Tricks</a:t>
            </a: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2BD067-5343-40BF-8A17-8D88F54A5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80AD553A-52DA-4169-8476-9DE1337FC2C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1" y="1841787"/>
                <a:ext cx="562321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1600" dirty="0"/>
                  <a:t>Internal covariate shift: the distribution of the activations change vary significantly between different minibatches</a:t>
                </a:r>
              </a:p>
              <a:p>
                <a:pPr marL="50800" indent="0">
                  <a:buNone/>
                </a:pPr>
                <a:endParaRPr lang="en-US" sz="1600" dirty="0"/>
              </a:p>
              <a:p>
                <a:pPr marL="50800" indent="0">
                  <a:buNone/>
                </a:pPr>
                <a:r>
                  <a:rPr lang="en-US" sz="1600" dirty="0"/>
                  <a:t>Batch normalization (</a:t>
                </a:r>
                <a:r>
                  <a:rPr lang="en-US" sz="1600" dirty="0" err="1"/>
                  <a:t>Ioffe</a:t>
                </a:r>
                <a:r>
                  <a:rPr lang="en-US" sz="1600" dirty="0"/>
                  <a:t> &amp; </a:t>
                </a:r>
                <a:r>
                  <a:rPr lang="en-US" sz="1600" dirty="0" err="1"/>
                  <a:t>Szegedy</a:t>
                </a:r>
                <a:r>
                  <a:rPr lang="en-US" sz="1600" dirty="0"/>
                  <a:t>, 2015): </a:t>
                </a:r>
              </a:p>
              <a:p>
                <a:r>
                  <a:rPr lang="en-US" sz="1600" dirty="0"/>
                  <a:t>Normalize the activations to zero mean and unit variance: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Introduce </a:t>
                </a:r>
                <a:r>
                  <a:rPr lang="en-US" sz="1600" b="1" dirty="0"/>
                  <a:t>learnable</a:t>
                </a:r>
                <a:r>
                  <a:rPr lang="en-US" sz="1600" dirty="0"/>
                  <a:t> parameters that re-adjust the distribution properly: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marL="50800" indent="0">
                  <a:buNone/>
                </a:pPr>
                <a:endParaRPr lang="en-US" sz="16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600" dirty="0">
                    <a:sym typeface="Wingdings" panose="05000000000000000000" pitchFamily="2" charset="2"/>
                  </a:rPr>
                  <a:t>Can significantly accelerate &amp; stabilize training</a:t>
                </a:r>
              </a:p>
              <a:p>
                <a:pPr marL="50800" indent="0">
                  <a:buNone/>
                </a:pPr>
                <a:endParaRPr lang="en-US" sz="1600" dirty="0">
                  <a:sym typeface="Wingdings" panose="05000000000000000000" pitchFamily="2" charset="2"/>
                </a:endParaRPr>
              </a:p>
              <a:p>
                <a:pPr marL="50800" indent="0">
                  <a:buNone/>
                </a:pPr>
                <a:r>
                  <a:rPr lang="en-US" sz="1600" dirty="0">
                    <a:sym typeface="Wingdings" panose="05000000000000000000" pitchFamily="2" charset="2"/>
                  </a:rPr>
                  <a:t>Implementation in </a:t>
                </a:r>
                <a:r>
                  <a:rPr lang="en-US" sz="1600" dirty="0" err="1">
                    <a:sym typeface="Wingdings" panose="05000000000000000000" pitchFamily="2" charset="2"/>
                  </a:rPr>
                  <a:t>PyTorch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80AD553A-52DA-4169-8476-9DE1337FC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1" y="1841787"/>
                <a:ext cx="5623214" cy="4274256"/>
              </a:xfrm>
              <a:blipFill>
                <a:blip r:embed="rId2"/>
                <a:stretch>
                  <a:fillRect l="-1193" b="-2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3D17801-EA16-4C62-8F35-15CA16E58C7B}"/>
              </a:ext>
            </a:extLst>
          </p:cNvPr>
          <p:cNvGrpSpPr/>
          <p:nvPr/>
        </p:nvGrpSpPr>
        <p:grpSpPr>
          <a:xfrm>
            <a:off x="7923745" y="468455"/>
            <a:ext cx="2154758" cy="1919008"/>
            <a:chOff x="8526563" y="1765755"/>
            <a:chExt cx="2154758" cy="191900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6D28F7-D291-4B48-9D70-6233FA591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6565" y="2057331"/>
              <a:ext cx="2154756" cy="16274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05A385-50BE-4CDF-96AF-C2B619CCC298}"/>
                </a:ext>
              </a:extLst>
            </p:cNvPr>
            <p:cNvSpPr txBox="1"/>
            <p:nvPr/>
          </p:nvSpPr>
          <p:spPr>
            <a:xfrm>
              <a:off x="8526563" y="1765755"/>
              <a:ext cx="2154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Test accuracy on MNIST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54FB2E0-4FB4-4490-9DD7-BB42766C5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49" y="2514531"/>
            <a:ext cx="4705350" cy="3714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5B3616-DFD7-4C90-AE29-EB818E76E908}"/>
              </a:ext>
            </a:extLst>
          </p:cNvPr>
          <p:cNvSpPr txBox="1"/>
          <p:nvPr/>
        </p:nvSpPr>
        <p:spPr>
          <a:xfrm>
            <a:off x="5638800" y="2974109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C3CD9A2-B2BB-496C-A3A5-5909B655C6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71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05691-FDC3-4AF8-BFA4-04C70334C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A818A2-15A0-458E-BBE5-E5EDA3D7F62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1600" dirty="0"/>
                  <a:t>MLPs tend to overfit on the train set by using the same activation paths</a:t>
                </a:r>
              </a:p>
              <a:p>
                <a:pPr marL="50800" indent="0">
                  <a:buNone/>
                </a:pPr>
                <a:endParaRPr lang="en-US" sz="1600" dirty="0"/>
              </a:p>
              <a:p>
                <a:pPr marL="50800" indent="0">
                  <a:buNone/>
                </a:pPr>
                <a:r>
                  <a:rPr lang="en-US" sz="1600" dirty="0"/>
                  <a:t>Dropout (Srivastava et.al., 2014): </a:t>
                </a:r>
              </a:p>
              <a:p>
                <a:r>
                  <a:rPr lang="en-US" sz="1600" dirty="0"/>
                  <a:t>During training: randomly </a:t>
                </a:r>
                <a:r>
                  <a:rPr lang="en-US" sz="1600" dirty="0">
                    <a:solidFill>
                      <a:srgbClr val="FF0000"/>
                    </a:solidFill>
                  </a:rPr>
                  <a:t>switch off</a:t>
                </a:r>
                <a:r>
                  <a:rPr lang="en-US" sz="1600" dirty="0"/>
                  <a:t> a fraction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/>
                  <a:t> of the neurons in layer(s) </a:t>
                </a:r>
              </a:p>
              <a:p>
                <a:r>
                  <a:rPr lang="en-US" sz="1600" dirty="0"/>
                  <a:t>During testing: all neurons switched on</a:t>
                </a:r>
              </a:p>
              <a:p>
                <a:r>
                  <a:rPr lang="en-US" sz="1600" dirty="0"/>
                  <a:t>No dropout in the output layer!</a:t>
                </a:r>
              </a:p>
              <a:p>
                <a:pPr marL="50800" indent="0">
                  <a:buNone/>
                </a:pPr>
                <a:endParaRPr lang="en-US" sz="16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600" dirty="0">
                    <a:sym typeface="Wingdings" panose="05000000000000000000" pitchFamily="2" charset="2"/>
                  </a:rPr>
                  <a:t>Forces the network to use alternative paths for decision making and reduces overfitting</a:t>
                </a:r>
              </a:p>
              <a:p>
                <a:pPr marL="50800" indent="0">
                  <a:buNone/>
                </a:pPr>
                <a:endParaRPr lang="en-US" sz="1600" dirty="0">
                  <a:sym typeface="Wingdings" panose="05000000000000000000" pitchFamily="2" charset="2"/>
                </a:endParaRPr>
              </a:p>
              <a:p>
                <a:pPr marL="50800" indent="0">
                  <a:buNone/>
                </a:pPr>
                <a:r>
                  <a:rPr lang="en-US" sz="1600" dirty="0">
                    <a:sym typeface="Wingdings" panose="05000000000000000000" pitchFamily="2" charset="2"/>
                  </a:rPr>
                  <a:t>Implementation in </a:t>
                </a:r>
                <a:r>
                  <a:rPr lang="en-US" sz="1600" dirty="0" err="1">
                    <a:sym typeface="Wingdings" panose="05000000000000000000" pitchFamily="2" charset="2"/>
                  </a:rPr>
                  <a:t>PyTorch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A818A2-15A0-458E-BBE5-E5EDA3D7F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276" r="-464" b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27510-B06D-44DE-BB9F-26863467C7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44</a:t>
            </a:fld>
            <a:endParaRPr lang="nl-B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53E5D70-BFD2-4C9D-85CA-E4E3610FE8D4}"/>
              </a:ext>
            </a:extLst>
          </p:cNvPr>
          <p:cNvGrpSpPr/>
          <p:nvPr/>
        </p:nvGrpSpPr>
        <p:grpSpPr>
          <a:xfrm>
            <a:off x="6514361" y="1253843"/>
            <a:ext cx="4192477" cy="2551475"/>
            <a:chOff x="7001150" y="2492449"/>
            <a:chExt cx="4883140" cy="297180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32232FB-224D-444D-8C83-ECDE518971CD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A95A39E9-2C5A-467E-9B1C-3C0D4EAC91DC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4AE7AFF5-FBC3-485D-833F-F1DA132CAE15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5295" cy="2827506"/>
                <a:chOff x="6342434" y="2660514"/>
                <a:chExt cx="60529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E57B7984-99CB-4C9B-A76A-616A3061BE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4A068959-37BA-48FD-AB18-141249020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60664A58-6A23-4A0E-8542-B73B1C4057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FBA67E55-CF44-41A2-8F2E-10A586DCA96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FBA67E55-CF44-41A2-8F2E-10A586DCA9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548EA65-13EA-47CB-8D14-23F545E11944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DC428E7C-4D79-467D-9AC4-9B852A59665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02E787D-2ED8-4E03-8D8D-88D5ACC4769A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5295" cy="2827506"/>
                <a:chOff x="6342434" y="2660514"/>
                <a:chExt cx="60529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6719BE42-E43A-4089-BF37-AC3444AB3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63F6934E-59E2-4A0F-9AF5-FB527876DC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7A5E7535-1A7B-4144-9B3F-B64D4E940F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139C7E51-0C69-4A62-A10D-AB4682D597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139C7E51-0C69-4A62-A10D-AB4682D5974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045AF0E-B356-4F21-8D5A-742BC40DE09E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B527210-9E96-43A9-BC4C-A44EC37A5DA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55DE53B-82BB-42D0-938C-89A26DBD560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26A98B2-0F57-4772-8B0E-0A5EB9018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BB41C5C-0762-421B-9B16-C773BBACA4D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520FD5-073B-4CF0-AD39-6F3C8B1AEDD1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6558B5D-D9D9-4241-BA65-40C28DD829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2594E64-8D94-473D-8CFF-D0B85BF68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CF855C3-11E5-4789-BCE1-7708E786D313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CB69EB9-E7D1-4F13-ADAE-F7FCB160293F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61533237-DC6F-45D0-BCD8-41B702C05423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7DC019A-5EEE-4C08-AD77-96BE0B230C04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5295" cy="2827506"/>
                <a:chOff x="6342434" y="2660514"/>
                <a:chExt cx="60529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5B496DC4-997F-4B06-BA7A-8535B233E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DF1E69CF-3EF4-455A-B6EE-3E6405FB23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DF1E69CF-3EF4-455A-B6EE-3E6405FB231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  <a:ln>
                      <a:solidFill>
                        <a:srgbClr val="FF00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064D99C3-BFCB-4A1A-B274-0EEBFE192B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BCEB5B0B-AA2B-4A04-A5A9-99CC82BB987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BCEB5B0B-AA2B-4A04-A5A9-99CC82BB98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650B050-1B6E-4C11-8FAB-9997FC55673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00E2D10-A801-4053-9E02-AE61FA62077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A05699C-98A8-46A3-8EC4-9EDFAA118CC4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9B3CE80-EBC4-4B24-98FF-C018D623F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A6758B-D03F-4F18-A6E5-91BEDA0B6666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C82CC05-BC65-4FC4-B885-20528633BB83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43CC12E-60E6-4A7C-B5C6-4BD816499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E7B95B5-9ED2-4FF2-92B4-872944349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C084992-D470-45CF-BA4E-4241332A5D1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5EAAD2D-6B74-4AE1-B4F0-E614FF5C749C}"/>
                  </a:ext>
                </a:extLst>
              </p:cNvPr>
              <p:cNvSpPr/>
              <p:nvPr/>
            </p:nvSpPr>
            <p:spPr>
              <a:xfrm>
                <a:off x="8110686" y="795301"/>
                <a:ext cx="9998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5EAAD2D-6B74-4AE1-B4F0-E614FF5C7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686" y="795301"/>
                <a:ext cx="999825" cy="400110"/>
              </a:xfrm>
              <a:prstGeom prst="rect">
                <a:avLst/>
              </a:prstGeom>
              <a:blipFill>
                <a:blip r:embed="rId18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8" name="Picture 127">
            <a:extLst>
              <a:ext uri="{FF2B5EF4-FFF2-40B4-BE49-F238E27FC236}">
                <a16:creationId xmlns:a16="http://schemas.microsoft.com/office/drawing/2014/main" id="{4FA8DBE4-90DD-42D9-B8D3-CDE3D42F0DD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0" y="4241720"/>
            <a:ext cx="46863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1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87E2-75F7-4BB5-BC7C-E3DB82C96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FEAF7EF-9763-41E1-B79E-5E31248DCCD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74549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As we get closer to the minimum, the learning rate should be decreased</a:t>
                </a:r>
              </a:p>
              <a:p>
                <a:pPr marL="50800" indent="0">
                  <a:buNone/>
                </a:pPr>
                <a:endParaRPr lang="en-US" sz="2400" dirty="0"/>
              </a:p>
              <a:p>
                <a:pPr marL="50800" indent="0">
                  <a:buNone/>
                </a:pPr>
                <a:r>
                  <a:rPr lang="en-US" sz="2400" dirty="0"/>
                  <a:t>Examples: </a:t>
                </a:r>
              </a:p>
              <a:p>
                <a:r>
                  <a:rPr lang="en-US" sz="2400" dirty="0"/>
                  <a:t>Linear decay: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000" dirty="0"/>
              </a:p>
              <a:p>
                <a:r>
                  <a:rPr lang="en-US" sz="2400" dirty="0"/>
                  <a:t>Multiplicative decay: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Reduce learning rate on plateau</a:t>
                </a:r>
              </a:p>
              <a:p>
                <a:endParaRPr lang="en-US" sz="2400" dirty="0"/>
              </a:p>
              <a:p>
                <a:pPr marL="50800" indent="0">
                  <a:buNone/>
                </a:pPr>
                <a:r>
                  <a:rPr lang="en-US" sz="2400" dirty="0"/>
                  <a:t>Implementation in </a:t>
                </a:r>
                <a:r>
                  <a:rPr lang="en-US" sz="2400" dirty="0" err="1"/>
                  <a:t>PyTorch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FEAF7EF-9763-41E1-B79E-5E31248DCC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74549" cy="4274256"/>
              </a:xfrm>
              <a:blipFill>
                <a:blip r:embed="rId2"/>
                <a:stretch>
                  <a:fillRect l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A31D-5754-4078-BE82-A3A89D6641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45</a:t>
            </a:fld>
            <a:endParaRPr lang="nl-B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B6C37C-3520-4C0B-BD37-BD957402A893}"/>
              </a:ext>
            </a:extLst>
          </p:cNvPr>
          <p:cNvGrpSpPr/>
          <p:nvPr/>
        </p:nvGrpSpPr>
        <p:grpSpPr>
          <a:xfrm>
            <a:off x="7078730" y="1447933"/>
            <a:ext cx="3822488" cy="1257762"/>
            <a:chOff x="4860296" y="2827367"/>
            <a:chExt cx="6906559" cy="22725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F78C25-7C50-4DB8-AA58-3D6A55882A8A}"/>
                </a:ext>
              </a:extLst>
            </p:cNvPr>
            <p:cNvGrpSpPr/>
            <p:nvPr/>
          </p:nvGrpSpPr>
          <p:grpSpPr>
            <a:xfrm>
              <a:off x="4860296" y="2827367"/>
              <a:ext cx="2702859" cy="2272553"/>
              <a:chOff x="1909482" y="3657600"/>
              <a:chExt cx="2702859" cy="2272553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1ED7356-8CE6-4883-BF6A-CE5BF03681BC}"/>
                  </a:ext>
                </a:extLst>
              </p:cNvPr>
              <p:cNvSpPr/>
              <p:nvPr/>
            </p:nvSpPr>
            <p:spPr>
              <a:xfrm>
                <a:off x="1909482" y="3657600"/>
                <a:ext cx="2702859" cy="2272553"/>
              </a:xfrm>
              <a:custGeom>
                <a:avLst/>
                <a:gdLst>
                  <a:gd name="connsiteX0" fmla="*/ 0 w 2702859"/>
                  <a:gd name="connsiteY0" fmla="*/ 0 h 2272553"/>
                  <a:gd name="connsiteX1" fmla="*/ 1438836 w 2702859"/>
                  <a:gd name="connsiteY1" fmla="*/ 2272553 h 2272553"/>
                  <a:gd name="connsiteX2" fmla="*/ 2702859 w 2702859"/>
                  <a:gd name="connsiteY2" fmla="*/ 0 h 2272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2859" h="2272553">
                    <a:moveTo>
                      <a:pt x="0" y="0"/>
                    </a:moveTo>
                    <a:cubicBezTo>
                      <a:pt x="494180" y="1136276"/>
                      <a:pt x="988360" y="2272553"/>
                      <a:pt x="1438836" y="2272553"/>
                    </a:cubicBezTo>
                    <a:cubicBezTo>
                      <a:pt x="1889312" y="2272553"/>
                      <a:pt x="2296085" y="1136276"/>
                      <a:pt x="2702859" y="0"/>
                    </a:cubicBezTo>
                  </a:path>
                </a:pathLst>
              </a:custGeom>
              <a:noFill/>
              <a:ln w="57150">
                <a:solidFill>
                  <a:srgbClr val="1E64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8E076AE-FE16-466F-AB20-9177092288CD}"/>
                  </a:ext>
                </a:extLst>
              </p:cNvPr>
              <p:cNvCxnSpPr/>
              <p:nvPr/>
            </p:nvCxnSpPr>
            <p:spPr>
              <a:xfrm>
                <a:off x="2089150" y="3892550"/>
                <a:ext cx="385109" cy="86770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65BEED5E-560F-44C1-BF88-2B8C69C77B8B}"/>
                  </a:ext>
                </a:extLst>
              </p:cNvPr>
              <p:cNvCxnSpPr/>
              <p:nvPr/>
            </p:nvCxnSpPr>
            <p:spPr>
              <a:xfrm>
                <a:off x="2474259" y="4760259"/>
                <a:ext cx="491191" cy="83409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3A679F4-2C7E-45D7-90AA-374DE537B731}"/>
                  </a:ext>
                </a:extLst>
              </p:cNvPr>
              <p:cNvCxnSpPr/>
              <p:nvPr/>
            </p:nvCxnSpPr>
            <p:spPr>
              <a:xfrm flipV="1">
                <a:off x="3007286" y="5334000"/>
                <a:ext cx="891614" cy="2603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F47B0B-10AE-4EE3-A802-525E6EFB5922}"/>
                </a:ext>
              </a:extLst>
            </p:cNvPr>
            <p:cNvGrpSpPr/>
            <p:nvPr/>
          </p:nvGrpSpPr>
          <p:grpSpPr>
            <a:xfrm>
              <a:off x="9063996" y="2827367"/>
              <a:ext cx="2702859" cy="2272553"/>
              <a:chOff x="6113182" y="3657600"/>
              <a:chExt cx="2702859" cy="2272553"/>
            </a:xfrm>
          </p:grpSpPr>
          <p:sp>
            <p:nvSpPr>
              <p:cNvPr id="11" name="Freeform 20">
                <a:extLst>
                  <a:ext uri="{FF2B5EF4-FFF2-40B4-BE49-F238E27FC236}">
                    <a16:creationId xmlns:a16="http://schemas.microsoft.com/office/drawing/2014/main" id="{25C23E26-8A78-4B70-858C-2EA9BBCFD441}"/>
                  </a:ext>
                </a:extLst>
              </p:cNvPr>
              <p:cNvSpPr/>
              <p:nvPr/>
            </p:nvSpPr>
            <p:spPr>
              <a:xfrm>
                <a:off x="6113182" y="3657600"/>
                <a:ext cx="2702859" cy="2272553"/>
              </a:xfrm>
              <a:custGeom>
                <a:avLst/>
                <a:gdLst>
                  <a:gd name="connsiteX0" fmla="*/ 0 w 2702859"/>
                  <a:gd name="connsiteY0" fmla="*/ 0 h 2272553"/>
                  <a:gd name="connsiteX1" fmla="*/ 1438836 w 2702859"/>
                  <a:gd name="connsiteY1" fmla="*/ 2272553 h 2272553"/>
                  <a:gd name="connsiteX2" fmla="*/ 2702859 w 2702859"/>
                  <a:gd name="connsiteY2" fmla="*/ 0 h 2272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2859" h="2272553">
                    <a:moveTo>
                      <a:pt x="0" y="0"/>
                    </a:moveTo>
                    <a:cubicBezTo>
                      <a:pt x="494180" y="1136276"/>
                      <a:pt x="988360" y="2272553"/>
                      <a:pt x="1438836" y="2272553"/>
                    </a:cubicBezTo>
                    <a:cubicBezTo>
                      <a:pt x="1889312" y="2272553"/>
                      <a:pt x="2296085" y="1136276"/>
                      <a:pt x="2702859" y="0"/>
                    </a:cubicBezTo>
                  </a:path>
                </a:pathLst>
              </a:custGeom>
              <a:noFill/>
              <a:ln w="57150">
                <a:solidFill>
                  <a:srgbClr val="1E64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3ABA50C-C56B-4950-BED9-B520173E4DC5}"/>
                  </a:ext>
                </a:extLst>
              </p:cNvPr>
              <p:cNvCxnSpPr/>
              <p:nvPr/>
            </p:nvCxnSpPr>
            <p:spPr>
              <a:xfrm>
                <a:off x="6311900" y="3888314"/>
                <a:ext cx="385109" cy="86770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3C3D89D-EB4C-4EE2-AACE-B83A01B7E45E}"/>
                  </a:ext>
                </a:extLst>
              </p:cNvPr>
              <p:cNvCxnSpPr/>
              <p:nvPr/>
            </p:nvCxnSpPr>
            <p:spPr>
              <a:xfrm>
                <a:off x="6697009" y="4760259"/>
                <a:ext cx="300691" cy="57374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D94E2784-E73F-40F9-8FF4-2A12F2DB48FD}"/>
                  </a:ext>
                </a:extLst>
              </p:cNvPr>
              <p:cNvCxnSpPr/>
              <p:nvPr/>
            </p:nvCxnSpPr>
            <p:spPr>
              <a:xfrm>
                <a:off x="7010400" y="5340350"/>
                <a:ext cx="260350" cy="3492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E55BEE5-A5A1-481D-954F-4F8F7B8F4088}"/>
                  </a:ext>
                </a:extLst>
              </p:cNvPr>
              <p:cNvCxnSpPr/>
              <p:nvPr/>
            </p:nvCxnSpPr>
            <p:spPr>
              <a:xfrm>
                <a:off x="7283450" y="5708650"/>
                <a:ext cx="241300" cy="1587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Left-Right Arrow 34">
              <a:extLst>
                <a:ext uri="{FF2B5EF4-FFF2-40B4-BE49-F238E27FC236}">
                  <a16:creationId xmlns:a16="http://schemas.microsoft.com/office/drawing/2014/main" id="{70DD814E-638B-4D0F-B707-6EA4E5FDAA76}"/>
                </a:ext>
              </a:extLst>
            </p:cNvPr>
            <p:cNvSpPr/>
            <p:nvPr/>
          </p:nvSpPr>
          <p:spPr>
            <a:xfrm>
              <a:off x="7911471" y="3809002"/>
              <a:ext cx="806824" cy="443753"/>
            </a:xfrm>
            <a:prstGeom prst="leftRightArrow">
              <a:avLst/>
            </a:prstGeom>
            <a:noFill/>
            <a:ln w="31750">
              <a:solidFill>
                <a:srgbClr val="1E6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8FAC6DF-9089-46CC-9FD4-EA5C2E95C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241675"/>
            <a:ext cx="50292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1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CD87-5A2B-4C90-902A-27E6385D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9937D2-A68A-46BA-A970-04A4274E272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7613073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Gradient updates can be noisy, e.g. with large learning rates</a:t>
                </a:r>
              </a:p>
              <a:p>
                <a:pPr marL="50800" indent="0">
                  <a:buNone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Make the gradient update dependent on one or more previous updates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: gradient in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Allows to get through plateaus due to the obtained “momentum”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9937D2-A68A-46BA-A970-04A4274E27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7613073" cy="4274256"/>
              </a:xfrm>
              <a:blipFill>
                <a:blip r:embed="rId2"/>
                <a:stretch>
                  <a:fillRect l="-881" b="-3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4651A-4527-47A8-B402-7BDA17A7B6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46</a:t>
            </a:fld>
            <a:endParaRPr lang="nl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1DC70F-0C25-468D-BAB1-E97F8C709E3C}"/>
              </a:ext>
            </a:extLst>
          </p:cNvPr>
          <p:cNvGrpSpPr/>
          <p:nvPr/>
        </p:nvGrpSpPr>
        <p:grpSpPr>
          <a:xfrm>
            <a:off x="8787240" y="1398586"/>
            <a:ext cx="1965603" cy="2238575"/>
            <a:chOff x="8767910" y="1027906"/>
            <a:chExt cx="1965603" cy="22385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9E4A75-852C-46ED-85EA-86D832947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3351" b="22755"/>
            <a:stretch/>
          </p:blipFill>
          <p:spPr>
            <a:xfrm>
              <a:off x="8787244" y="1027906"/>
              <a:ext cx="1926936" cy="190002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1E1DB7-FAA2-4A8A-93AC-4DAD7A61A457}"/>
                </a:ext>
              </a:extLst>
            </p:cNvPr>
            <p:cNvSpPr txBox="1"/>
            <p:nvPr/>
          </p:nvSpPr>
          <p:spPr>
            <a:xfrm>
              <a:off x="8767910" y="2927927"/>
              <a:ext cx="1965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Without momentum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A1484C-A22A-48DB-B350-261EF6851B71}"/>
              </a:ext>
            </a:extLst>
          </p:cNvPr>
          <p:cNvGrpSpPr/>
          <p:nvPr/>
        </p:nvGrpSpPr>
        <p:grpSpPr>
          <a:xfrm>
            <a:off x="8806576" y="3877468"/>
            <a:ext cx="1926937" cy="2238575"/>
            <a:chOff x="8787244" y="3656307"/>
            <a:chExt cx="1926937" cy="22385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62FB92-064A-48EB-923F-C4318CF19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351" b="22755"/>
            <a:stretch/>
          </p:blipFill>
          <p:spPr>
            <a:xfrm>
              <a:off x="8787244" y="3656307"/>
              <a:ext cx="1926937" cy="19000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0946D0-0AA6-400C-B2B6-E2F9DA430B2E}"/>
                </a:ext>
              </a:extLst>
            </p:cNvPr>
            <p:cNvSpPr txBox="1"/>
            <p:nvPr/>
          </p:nvSpPr>
          <p:spPr>
            <a:xfrm>
              <a:off x="8910576" y="5556328"/>
              <a:ext cx="16802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With momentum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13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6954F-CF82-4A5E-882C-446D8134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C3162-65FE-4848-B227-3197D6915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dirty="0"/>
              <a:t>Divide data in train, test and validation set</a:t>
            </a:r>
          </a:p>
          <a:p>
            <a:r>
              <a:rPr lang="en-US" dirty="0"/>
              <a:t>Train the model on the train data</a:t>
            </a:r>
          </a:p>
          <a:p>
            <a:r>
              <a:rPr lang="en-US" dirty="0"/>
              <a:t>Select the model with the best validation performance</a:t>
            </a:r>
          </a:p>
          <a:p>
            <a:r>
              <a:rPr lang="en-US" dirty="0"/>
              <a:t>Finally, test the model on the test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81C2D-105D-4B10-9DCF-5D8CF591A3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47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385A8-E012-48ED-B551-8EA79F3494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96" y="2060923"/>
            <a:ext cx="4969904" cy="3065219"/>
          </a:xfrm>
          <a:prstGeom prst="rect">
            <a:avLst/>
          </a:prstGeom>
          <a:noFill/>
          <a:ln w="127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74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AF2265FB-1A44-4B40-8637-703959D7FDC3}"/>
              </a:ext>
            </a:extLst>
          </p:cNvPr>
          <p:cNvGrpSpPr/>
          <p:nvPr/>
        </p:nvGrpSpPr>
        <p:grpSpPr>
          <a:xfrm>
            <a:off x="5688437" y="4336824"/>
            <a:ext cx="4599782" cy="2702452"/>
            <a:chOff x="5449262" y="2956478"/>
            <a:chExt cx="5903547" cy="346843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156E13-2816-4B66-9E32-74FD0530AA0B}"/>
                </a:ext>
              </a:extLst>
            </p:cNvPr>
            <p:cNvGrpSpPr/>
            <p:nvPr/>
          </p:nvGrpSpPr>
          <p:grpSpPr>
            <a:xfrm>
              <a:off x="5449262" y="2956478"/>
              <a:ext cx="5902555" cy="3399872"/>
              <a:chOff x="5449262" y="2956478"/>
              <a:chExt cx="5902555" cy="3399872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05B72B20-970E-43BE-B02F-7D3230A02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49262" y="2956478"/>
                <a:ext cx="5902555" cy="3399872"/>
              </a:xfrm>
              <a:prstGeom prst="rect">
                <a:avLst/>
              </a:prstGeom>
            </p:spPr>
          </p:pic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9CAD20E-E7B8-4AEB-A88C-798F701BF547}"/>
                  </a:ext>
                </a:extLst>
              </p:cNvPr>
              <p:cNvSpPr/>
              <p:nvPr/>
            </p:nvSpPr>
            <p:spPr>
              <a:xfrm>
                <a:off x="5824538" y="4531519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7728E78-6B04-475C-AC2F-B7081B3033E4}"/>
                  </a:ext>
                </a:extLst>
              </p:cNvPr>
              <p:cNvSpPr/>
              <p:nvPr/>
            </p:nvSpPr>
            <p:spPr>
              <a:xfrm>
                <a:off x="7162801" y="5619751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1C1D27D-EDF8-4C44-9072-1BC52C722E18}"/>
                  </a:ext>
                </a:extLst>
              </p:cNvPr>
              <p:cNvSpPr/>
              <p:nvPr/>
            </p:nvSpPr>
            <p:spPr>
              <a:xfrm>
                <a:off x="9691688" y="5438776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05A803B-C660-490B-9CB1-78311B646DDA}"/>
                </a:ext>
              </a:extLst>
            </p:cNvPr>
            <p:cNvSpPr/>
            <p:nvPr/>
          </p:nvSpPr>
          <p:spPr>
            <a:xfrm>
              <a:off x="10842535" y="6153453"/>
              <a:ext cx="510274" cy="271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E0CB33-018D-4CBE-B218-E2DF74A3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11D79-7CA8-4FF9-8E90-AA1AC732A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1800" dirty="0"/>
              <a:t>Perceptron: </a:t>
            </a:r>
          </a:p>
          <a:p>
            <a:pPr lvl="1"/>
            <a:r>
              <a:rPr lang="en-US" sz="1600" dirty="0"/>
              <a:t>Mathematical formalization of neurons</a:t>
            </a:r>
          </a:p>
          <a:p>
            <a:pPr lvl="1"/>
            <a:r>
              <a:rPr lang="en-US" sz="1600" dirty="0"/>
              <a:t>Input-output mapping by matrix multiplication and non-linear activation</a:t>
            </a:r>
          </a:p>
          <a:p>
            <a:r>
              <a:rPr lang="en-US" sz="1800" dirty="0"/>
              <a:t>Multi-layer perceptron (MLP):</a:t>
            </a:r>
          </a:p>
          <a:p>
            <a:pPr lvl="1"/>
            <a:r>
              <a:rPr lang="en-US" sz="1600" dirty="0"/>
              <a:t>Stacked </a:t>
            </a:r>
            <a:r>
              <a:rPr lang="en-US" sz="1600" dirty="0" err="1"/>
              <a:t>perceptrons</a:t>
            </a:r>
            <a:r>
              <a:rPr lang="en-US" sz="1600" dirty="0"/>
              <a:t> increase the capacity of the network</a:t>
            </a:r>
          </a:p>
          <a:p>
            <a:r>
              <a:rPr lang="en-US" sz="1800" dirty="0"/>
              <a:t>Training: </a:t>
            </a:r>
          </a:p>
          <a:p>
            <a:pPr lvl="1"/>
            <a:r>
              <a:rPr lang="en-US" sz="1600" dirty="0"/>
              <a:t>Loss function: cross entropy (classification)</a:t>
            </a:r>
          </a:p>
          <a:p>
            <a:pPr lvl="1"/>
            <a:r>
              <a:rPr lang="en-US" sz="1600" dirty="0"/>
              <a:t>Optimization: stochastic gradient descent (SGD)</a:t>
            </a:r>
          </a:p>
          <a:p>
            <a:r>
              <a:rPr lang="en-US" sz="1800" dirty="0"/>
              <a:t>Tips &amp; tricks: </a:t>
            </a:r>
          </a:p>
          <a:p>
            <a:pPr lvl="1"/>
            <a:r>
              <a:rPr lang="en-US" sz="1600" dirty="0"/>
              <a:t>Architectural: Batch normalization, dropout</a:t>
            </a:r>
          </a:p>
          <a:p>
            <a:pPr lvl="1"/>
            <a:r>
              <a:rPr lang="en-US" sz="1600" dirty="0"/>
              <a:t>Training: Adaptive learning rate, momentum, early stopping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E4FF-72AD-4823-9D6B-0BDE87C8CA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48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357C3A-8346-49FA-ADE5-B9AD0BE21350}"/>
              </a:ext>
            </a:extLst>
          </p:cNvPr>
          <p:cNvGrpSpPr/>
          <p:nvPr/>
        </p:nvGrpSpPr>
        <p:grpSpPr>
          <a:xfrm>
            <a:off x="6203490" y="530607"/>
            <a:ext cx="3383456" cy="2263449"/>
            <a:chOff x="6342434" y="2864795"/>
            <a:chExt cx="4783111" cy="31997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575554-FF6F-4D1B-92CF-7ACBBD108083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6848"/>
              <a:chOff x="8610600" y="3736040"/>
              <a:chExt cx="1312615" cy="1316848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BE3C604-CABD-4063-89D7-3A4453E49A2E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1800" dirty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C615BA9-BD44-48DB-A98B-EAC6EAACA36F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1"/>
                    <a:ext cx="920925" cy="107876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C615BA9-BD44-48DB-A98B-EAC6EAACA3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1"/>
                    <a:ext cx="920925" cy="107876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7F9BE2D-2F2A-48E6-AB38-AD38E52E5303}"/>
                </a:ext>
              </a:extLst>
            </p:cNvPr>
            <p:cNvGrpSpPr/>
            <p:nvPr/>
          </p:nvGrpSpPr>
          <p:grpSpPr>
            <a:xfrm>
              <a:off x="6342434" y="2864795"/>
              <a:ext cx="633341" cy="2827506"/>
              <a:chOff x="6342434" y="2660514"/>
              <a:chExt cx="633341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49E57980-3329-4EA0-AD65-2BE063987A3C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E124B60A-F0A4-4E30-B699-3582074AD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687F0433-CA3B-4893-B6B3-5DCD3A750E3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447F927B-CCD9-41E5-AFF4-07F94F57BA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863DE50-658B-4C9F-98AC-26A9E3FC6332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4B9AEFF6-AD91-441A-8ACD-F405B8041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7CB23C-A603-4007-8564-0E7D3C7870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16495" y="4152944"/>
                    <a:ext cx="596444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7CB23C-A603-4007-8564-0E7D3C7870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16495" y="4152944"/>
                    <a:ext cx="596444" cy="52211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B4F635D-1F92-484F-8514-DFA816DC0DEC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252078"/>
              <a:chOff x="7033098" y="2897062"/>
              <a:chExt cx="1245140" cy="225207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B5320F0-322C-44E7-BC0C-D4861BD2A8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7F8EACC-F882-48A1-9CC7-F8F8496D0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493B9D8-DF1F-437F-992F-2CC8265675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D124178-E57C-426C-BF65-9CDAB011BECB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751991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D124178-E57C-426C-BF65-9CDAB011B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751991" cy="52211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D75C8B58-76C6-416A-A68D-772779085384}"/>
                      </a:ext>
                    </a:extLst>
                  </p:cNvPr>
                  <p:cNvSpPr/>
                  <p:nvPr/>
                </p:nvSpPr>
                <p:spPr>
                  <a:xfrm>
                    <a:off x="7138153" y="3252332"/>
                    <a:ext cx="759516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D75C8B58-76C6-416A-A68D-7727790853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3" y="3252332"/>
                    <a:ext cx="759516" cy="52211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7445583A-0D64-404F-BDA6-212D982869B6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779456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7445583A-0D64-404F-BDA6-212D982869B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779456" cy="52211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B5158AB-F1F1-43D1-BDC6-F9979BC391F2}"/>
                </a:ext>
              </a:extLst>
            </p:cNvPr>
            <p:cNvGrpSpPr/>
            <p:nvPr/>
          </p:nvGrpSpPr>
          <p:grpSpPr>
            <a:xfrm>
              <a:off x="8802181" y="4985672"/>
              <a:ext cx="535620" cy="1078906"/>
              <a:chOff x="8802181" y="4781391"/>
              <a:chExt cx="535620" cy="1078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4F050454-962E-4090-B57E-C2A5884CA899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1"/>
                    <a:ext cx="535620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4F050454-962E-4090-B57E-C2A5884CA8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1"/>
                    <a:ext cx="535620" cy="52211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3C7B8A0-C9ED-4A40-81B5-E88890C55E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34AE4FB-7FB1-4D9A-9D01-0AE6C34C820F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653BB4B7-F9BC-4D8B-B559-7A414349574C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03B0AF0-DE64-4997-8CA7-3C1726D550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D71BA49-5F57-491F-9DC4-9E0AE4AFF2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3CB4B770-E359-46D8-9C5E-D27F228723E7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877AAA-7503-421C-8BF4-82B5CEA858C8}"/>
              </a:ext>
            </a:extLst>
          </p:cNvPr>
          <p:cNvGrpSpPr/>
          <p:nvPr/>
        </p:nvGrpSpPr>
        <p:grpSpPr>
          <a:xfrm>
            <a:off x="8684389" y="2557753"/>
            <a:ext cx="3207662" cy="1952132"/>
            <a:chOff x="7001150" y="2492449"/>
            <a:chExt cx="4883140" cy="297180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C347635-5A1D-4564-BD28-AA9C2EB0B931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2072FA46-3DA0-4A0C-8739-D8C934A6C517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44147A0-16D6-4DD9-A6FE-66F13011CB94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227D620E-1757-4070-A3E9-3A7C15ABC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72E38F92-D7D9-448F-AF45-3E2D34E6A6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923CDEEC-D9E8-42E9-8B24-F47DCC3B5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949EEE49-9BCD-4C09-A417-B68CBE80B23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949EEE49-9BCD-4C09-A417-B68CBE80B2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68454D-60A4-497A-A154-26E3EFC65042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0B200B1D-3650-4D2B-9B5C-DC8A56E437E4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DCD6023-BB2F-416D-8ADF-8A8190D48408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C1DB7A34-B40B-4542-A4E2-6B527A38AA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A0AB3655-94F4-42E6-A053-ED69267F3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75228C92-F293-476E-8CD4-0EACE6F661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7C91FB01-9C03-4DE6-886A-D3DF38091F5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7C91FB01-9C03-4DE6-886A-D3DF38091F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F112E84-CDF5-4C60-9B37-96E1D8BB2C1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F33F651-8F3C-435E-AD06-A94251353B62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9535686-F6B1-4301-960B-750FF3DBFCBE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9915F38-9762-47E8-ADA6-5EFC28EB1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755DA7C-C71F-4FCB-B96C-5EF9F824406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1FD9890-5EB8-491A-904A-4CB1E6BE9D2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901A3EE-1994-4752-AB65-642C7EBD7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9115888-718B-4F64-90A9-28A33409D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46FB8DC-7982-4181-963E-0C734199F1E3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F38C6C1-EEA0-427C-8C5C-958EB1BDA542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D02E97AB-8158-4DB0-A024-D1CBD7D0D2D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66A3D49-D370-46E0-894A-ACDF86FD2E8A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CF4ED3E1-099A-40CB-9F8D-337E6E55E0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27CE571B-1A88-4D8B-B5BD-9F9EBA2C4C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D7E75266-642A-4572-86A0-F62DB3A8877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38ABB7A3-2AEF-4D0D-AF2E-365846BBA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6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F06AA30-24F1-4835-819A-3B88FC0FCBF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F06AA30-24F1-4835-819A-3B88FC0FCBF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D667CB4-8DC3-4835-9F55-57851167E9D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A7566BE-43EC-48DC-A6D1-DEFF9D5FD075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BA7763-6BD5-4DFA-B0E8-A630C186259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3CFE2C-D337-435B-BC8B-15060EB274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1DDAA10-2D0E-4C04-93EE-6B6648FCB2CB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DAE4132-68CC-4E35-A722-88D67F8EEC42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9206B1C-36F1-4120-A013-F1B5F3242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8B09857-FED8-4C65-8162-664C8E5C37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2B7294-E1F7-4BBE-B7FA-699C7480F620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156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4CC7A7-3BAE-42EB-9805-DAB5842B9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16D5C41-3E8E-4076-BCEA-1F23135E5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C17898-CB18-419C-B915-C26EF87A062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DE72FB-89FE-4698-9A7B-1EF55A122A1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9FCA4-A0E4-4055-8E90-D59AF0A2595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293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The Human Visual System</a:t>
            </a: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853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300"/>
              <a:t>Visual perception: </a:t>
            </a:r>
            <a:endParaRPr sz="2300"/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Light from an object enters the eye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A lens focuses the light onto the retina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Photoreceptors (rods &amp; cones) convert light in electrochemical signals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Signals are sent to a second and third layer in the retina </a:t>
            </a:r>
            <a:endParaRPr sz="230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300"/>
              <a:t>⇒ Contrast detection</a:t>
            </a:r>
            <a:endParaRPr sz="2300"/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Signal is further transferred to the primary visual cortex in a layer-wise fashion to interpret the image</a:t>
            </a:r>
            <a:endParaRPr sz="2300"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857" y="1528500"/>
            <a:ext cx="4460943" cy="482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Open the notebook in Google </a:t>
            </a:r>
            <a:r>
              <a:rPr lang="en-US" sz="2400" dirty="0" err="1"/>
              <a:t>Colab</a:t>
            </a:r>
            <a:r>
              <a:rPr lang="en-US" sz="2400" dirty="0"/>
              <a:t>:</a:t>
            </a:r>
          </a:p>
          <a:p>
            <a:pPr lvl="1"/>
            <a:r>
              <a:rPr lang="en-US" sz="1800" dirty="0">
                <a:hlinkClick r:id="rId2"/>
              </a:rPr>
              <a:t>https://colab.research.google.com/github/JorisRoels/deep-learning-biology/blob/main/exercises/assignments/dlb-1-neural-networks.ipynb</a:t>
            </a:r>
            <a:endParaRPr lang="en-US" dirty="0"/>
          </a:p>
          <a:p>
            <a:pPr lvl="1"/>
            <a:r>
              <a:rPr lang="en-US" sz="2000" dirty="0"/>
              <a:t>Make sure you are using a GPU: Runtime &gt; Change Runtime Type &gt; Select ‘GPU’</a:t>
            </a:r>
          </a:p>
          <a:p>
            <a:r>
              <a:rPr lang="en-US" sz="2400" dirty="0"/>
              <a:t>Move to your break-out room</a:t>
            </a:r>
          </a:p>
          <a:p>
            <a:r>
              <a:rPr lang="en-US" sz="2400" dirty="0"/>
              <a:t>Ask questions to the assistants in the break-out room!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28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nl-BE" sz="1400" dirty="0" err="1"/>
              <a:t>Rosenblatt</a:t>
            </a:r>
            <a:r>
              <a:rPr lang="nl-BE" sz="1400" dirty="0"/>
              <a:t>, F. (1958). The </a:t>
            </a:r>
            <a:r>
              <a:rPr lang="nl-BE" sz="1400" dirty="0" err="1"/>
              <a:t>perceptron</a:t>
            </a:r>
            <a:r>
              <a:rPr lang="nl-BE" sz="1400" dirty="0"/>
              <a:t>: A </a:t>
            </a:r>
            <a:r>
              <a:rPr lang="nl-BE" sz="1400" dirty="0" err="1"/>
              <a:t>probabilistic</a:t>
            </a:r>
            <a:r>
              <a:rPr lang="nl-BE" sz="1400" dirty="0"/>
              <a:t> model </a:t>
            </a:r>
            <a:r>
              <a:rPr lang="nl-BE" sz="1400" dirty="0" err="1"/>
              <a:t>for</a:t>
            </a:r>
            <a:r>
              <a:rPr lang="nl-BE" sz="1400" dirty="0"/>
              <a:t> information storage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organization</a:t>
            </a:r>
            <a:r>
              <a:rPr lang="nl-BE" sz="1400" dirty="0"/>
              <a:t> in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brain</a:t>
            </a:r>
            <a:r>
              <a:rPr lang="nl-BE" sz="1400" dirty="0"/>
              <a:t>. </a:t>
            </a:r>
            <a:r>
              <a:rPr lang="nl-BE" sz="1400" dirty="0" err="1"/>
              <a:t>Psychological</a:t>
            </a:r>
            <a:r>
              <a:rPr lang="nl-BE" sz="1400" dirty="0"/>
              <a:t> Review. </a:t>
            </a:r>
            <a:r>
              <a:rPr lang="nl-BE" sz="1400" u="sng" dirty="0">
                <a:solidFill>
                  <a:schemeClr val="hlink"/>
                </a:solidFill>
                <a:hlinkClick r:id="rId3"/>
              </a:rPr>
              <a:t>https://doi.org/10.1037/h0042519</a:t>
            </a:r>
            <a:r>
              <a:rPr lang="nl-BE" sz="1400" dirty="0"/>
              <a:t> </a:t>
            </a:r>
          </a:p>
          <a:p>
            <a:pPr lvl="0" indent="-355600">
              <a:buSzPts val="2000"/>
            </a:pPr>
            <a:r>
              <a:rPr lang="en-US" sz="1400" dirty="0"/>
              <a:t>Nair, V., &amp; Hinton, G. E. (2010). Rectified Linear Units Improve Restricted Boltzmann Machines. International Conference on Machine Learning, 3, 807–814. </a:t>
            </a:r>
            <a:r>
              <a:rPr lang="en-US" sz="1400" dirty="0">
                <a:hlinkClick r:id="rId4"/>
              </a:rPr>
              <a:t>https://doi.org/10.1.1.165.6419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 err="1"/>
              <a:t>Kingma</a:t>
            </a:r>
            <a:r>
              <a:rPr lang="en-US" sz="1400" dirty="0"/>
              <a:t>, D. P., &amp; Ba, J. L. (2015). Adam: a Method for Stochastic Optimization. International Conference on Learning Representations, 1–15. </a:t>
            </a:r>
            <a:r>
              <a:rPr lang="en-US" sz="1400" dirty="0">
                <a:hlinkClick r:id="rId5"/>
              </a:rPr>
              <a:t>https://doi.org/http://doi.acm.org.ezproxy.lib.ucf.edu/10.1145/1830483.1830503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 err="1"/>
              <a:t>Duchi</a:t>
            </a:r>
            <a:r>
              <a:rPr lang="en-US" sz="1400" dirty="0"/>
              <a:t>, J., </a:t>
            </a:r>
            <a:r>
              <a:rPr lang="en-US" sz="1400" dirty="0" err="1"/>
              <a:t>Hazan</a:t>
            </a:r>
            <a:r>
              <a:rPr lang="en-US" sz="1400" dirty="0"/>
              <a:t>, E., &amp; Singer, Y. (2011). Adaptive </a:t>
            </a:r>
            <a:r>
              <a:rPr lang="en-US" sz="1400" dirty="0" err="1"/>
              <a:t>Subgradient</a:t>
            </a:r>
            <a:r>
              <a:rPr lang="en-US" sz="1400" dirty="0"/>
              <a:t> Methods for Online Learning and Stochastic Optimization * </a:t>
            </a:r>
            <a:r>
              <a:rPr lang="en-US" sz="1400" dirty="0" err="1"/>
              <a:t>Elad</a:t>
            </a:r>
            <a:r>
              <a:rPr lang="en-US" sz="1400" dirty="0"/>
              <a:t> </a:t>
            </a:r>
            <a:r>
              <a:rPr lang="en-US" sz="1400" dirty="0" err="1"/>
              <a:t>Hazan</a:t>
            </a:r>
            <a:r>
              <a:rPr lang="en-US" sz="1400" dirty="0"/>
              <a:t>. In Journal of Machine Learning Research (Vol. 12, Issue 61). </a:t>
            </a:r>
            <a:r>
              <a:rPr lang="en-US" sz="1400" dirty="0">
                <a:hlinkClick r:id="rId6"/>
              </a:rPr>
              <a:t>http://jmlr.org/papers/v12/duchi11a.html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 err="1"/>
              <a:t>Zeiler</a:t>
            </a:r>
            <a:r>
              <a:rPr lang="en-US" sz="1400" dirty="0"/>
              <a:t>, M. D. (2012). ADADELTA: An Adaptive Learning Rate Method. </a:t>
            </a:r>
            <a:r>
              <a:rPr lang="en-US" sz="1400" dirty="0">
                <a:hlinkClick r:id="rId7"/>
              </a:rPr>
              <a:t>http://arxiv.org/abs/1212.5701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 err="1"/>
              <a:t>Tieleman</a:t>
            </a:r>
            <a:r>
              <a:rPr lang="en-US" sz="1400" dirty="0"/>
              <a:t>, T., &amp; Hinton, G. (2012). Lecture 6.5 - </a:t>
            </a:r>
            <a:r>
              <a:rPr lang="en-US" sz="1400" dirty="0" err="1"/>
              <a:t>RMSProp</a:t>
            </a:r>
            <a:r>
              <a:rPr lang="en-US" sz="1400" dirty="0"/>
              <a:t>, COURSERA: Neural Networks for Machine Learning. Technical Report. </a:t>
            </a:r>
          </a:p>
          <a:p>
            <a:pPr lvl="0" indent="-355600">
              <a:buSzPts val="2000"/>
            </a:pPr>
            <a:r>
              <a:rPr lang="en-US" sz="1400" dirty="0" err="1"/>
              <a:t>Ioffe</a:t>
            </a:r>
            <a:r>
              <a:rPr lang="en-US" sz="1400" dirty="0"/>
              <a:t>, S., &amp; </a:t>
            </a:r>
            <a:r>
              <a:rPr lang="en-US" sz="1400" dirty="0" err="1"/>
              <a:t>Szegedy</a:t>
            </a:r>
            <a:r>
              <a:rPr lang="en-US" sz="1400" dirty="0"/>
              <a:t>, C. (2015). Batch Normalization: Accelerating Deep Network Training by Reducing Internal Covariate Shift. In D. </a:t>
            </a:r>
            <a:r>
              <a:rPr lang="en-US" sz="1400" dirty="0" err="1"/>
              <a:t>Blei</a:t>
            </a:r>
            <a:r>
              <a:rPr lang="en-US" sz="1400" dirty="0"/>
              <a:t> &amp; F. Bach (Eds.), International Conference on Machine Learning (pp. 448–456). JMLR Workshop and Conference Proceedings. </a:t>
            </a:r>
            <a:r>
              <a:rPr lang="en-US" sz="1400" dirty="0">
                <a:hlinkClick r:id="rId8"/>
              </a:rPr>
              <a:t>https://doi.org/10.1007/s13398-014-0173-7.2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/>
              <a:t>Srivastava, N., Hinton, G., </a:t>
            </a:r>
            <a:r>
              <a:rPr lang="en-US" sz="1400" dirty="0" err="1"/>
              <a:t>Krizhevsky</a:t>
            </a:r>
            <a:r>
              <a:rPr lang="en-US" sz="1400" dirty="0"/>
              <a:t>, A., </a:t>
            </a:r>
            <a:r>
              <a:rPr lang="en-US" sz="1400" dirty="0" err="1"/>
              <a:t>Sutskever</a:t>
            </a:r>
            <a:r>
              <a:rPr lang="en-US" sz="1400" dirty="0"/>
              <a:t>, I., &amp; </a:t>
            </a:r>
            <a:r>
              <a:rPr lang="en-US" sz="1400" dirty="0" err="1"/>
              <a:t>Salakhutdinov</a:t>
            </a:r>
            <a:r>
              <a:rPr lang="en-US" sz="1400" dirty="0"/>
              <a:t>, R. (2014). Dropout: A simple way to prevent neural networks from overfitting. Journal of Machine Learning Research. </a:t>
            </a:r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52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Primary Visual Cortex</a:t>
            </a:r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Structure: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Consists of brain cells (neurons)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Sparsely connected by axons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Structured in “layers”</a:t>
            </a: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  <p:pic>
        <p:nvPicPr>
          <p:cNvPr id="150" name="Google Shape;150;p16"/>
          <p:cNvPicPr preferRelativeResize="0"/>
          <p:nvPr/>
        </p:nvPicPr>
        <p:blipFill rotWithShape="1">
          <a:blip r:embed="rId3">
            <a:alphaModFix/>
          </a:blip>
          <a:srcRect b="23442"/>
          <a:stretch/>
        </p:blipFill>
        <p:spPr>
          <a:xfrm>
            <a:off x="7014500" y="365125"/>
            <a:ext cx="4634551" cy="599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 rotWithShape="1">
          <a:blip r:embed="rId4">
            <a:alphaModFix/>
          </a:blip>
          <a:srcRect t="14332"/>
          <a:stretch/>
        </p:blipFill>
        <p:spPr>
          <a:xfrm>
            <a:off x="838200" y="3939173"/>
            <a:ext cx="5642900" cy="2417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Perceptrons</a:t>
            </a: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Mathematical </a:t>
            </a:r>
            <a:r>
              <a:rPr lang="en-US" sz="2400" dirty="0"/>
              <a:t>formalization</a:t>
            </a:r>
            <a:r>
              <a:rPr lang="nl-BE" sz="2400" dirty="0"/>
              <a:t> of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artificial</a:t>
            </a:r>
            <a:r>
              <a:rPr lang="nl-BE" sz="2400" dirty="0"/>
              <a:t> neuron </a:t>
            </a:r>
            <a:r>
              <a:rPr lang="nl-BE" sz="2400" dirty="0" err="1"/>
              <a:t>cell</a:t>
            </a:r>
            <a:r>
              <a:rPr lang="nl-BE" sz="2400" dirty="0"/>
              <a:t> (</a:t>
            </a:r>
            <a:r>
              <a:rPr lang="nl-BE" sz="2400" dirty="0" err="1"/>
              <a:t>Rosenblatt</a:t>
            </a:r>
            <a:r>
              <a:rPr lang="nl-BE" sz="2400" dirty="0"/>
              <a:t>, 1958) </a:t>
            </a:r>
            <a:endParaRPr sz="2400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8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342900" indent="-342900"/>
                <a:r>
                  <a:rPr lang="en-US" sz="2400" dirty="0"/>
                  <a:t>The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(signals from other neurons) are multiplied by (importance)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The sum of these values is compared to a bias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to obtain an output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(activate neuron or not)</a:t>
                </a:r>
              </a:p>
              <a:p>
                <a:pPr marL="800100" lvl="1" indent="-342900"/>
                <a:r>
                  <a:rPr lang="en-US" sz="2000" dirty="0"/>
                  <a:t>If it is larger, the output is positive</a:t>
                </a:r>
              </a:p>
              <a:p>
                <a:pPr marL="800100" lvl="1" indent="-342900"/>
                <a:r>
                  <a:rPr lang="en-US" sz="2000" dirty="0"/>
                  <a:t>If it is smaller, the output is negative</a:t>
                </a:r>
              </a:p>
            </p:txBody>
          </p:sp>
        </mc:Choice>
        <mc:Fallback xmlns="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blipFill>
                <a:blip r:embed="rId13"/>
                <a:stretch>
                  <a:fillRect l="-2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66458CDC-1739-4D38-B72A-4091B57499C6}"/>
              </a:ext>
            </a:extLst>
          </p:cNvPr>
          <p:cNvGrpSpPr/>
          <p:nvPr/>
        </p:nvGrpSpPr>
        <p:grpSpPr>
          <a:xfrm>
            <a:off x="6342434" y="2864795"/>
            <a:ext cx="4783111" cy="3139333"/>
            <a:chOff x="6342434" y="2864795"/>
            <a:chExt cx="4783111" cy="313933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3235A6A8-5166-4C9B-8F9F-5398E9957C33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33766D8-BF38-4DD7-82F7-47E4137685ED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C07540F0-F3DA-4A8E-8976-253641FCCFB2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C07540F0-F3DA-4A8E-8976-253641FCCFB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9D6F1B5-A7D0-426C-A6C1-6F52BBCCD1F8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E124B60A-F0A4-4E30-B699-3582074ADD8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E124B60A-F0A4-4E30-B699-3582074AD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447F927B-CCD9-41E5-AFF4-07F94F57BAF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447F927B-CCD9-41E5-AFF4-07F94F57BA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4B9AEFF6-AD91-441A-8ACD-F405B804124B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4B9AEFF6-AD91-441A-8ACD-F405B8041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B0F65CB4-713A-413D-88F6-8D6749ABC1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B0F65CB4-713A-413D-88F6-8D6749ABC1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F7B9D18-2085-4D53-BB67-273C2A0F79B9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181EB741-F11E-4359-BFFB-BFF8A57EE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AA95B25B-33E5-472F-B956-67369DB0B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BEF033CB-FAA4-4943-9D60-48FD0B1082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A8A34994-90D6-4D6C-BC66-17C0B31BFF6B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A8A34994-90D6-4D6C-BC66-17C0B31BFF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7F3C2E9C-2965-46AF-A473-F1EFCEFFABFE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7F3C2E9C-2965-46AF-A473-F1EFCEFFAB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DA8065F7-877A-4908-9B13-B1551739F798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DA8065F7-877A-4908-9B13-B1551739F79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CA7BE46-766B-4295-BAEC-9BEF9717540D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EC924067-16DE-4CDB-A298-453044C7790A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EC924067-16DE-4CDB-A298-453044C779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35FC4CBB-C922-415A-8570-80E7877CDE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E040C95-04A3-40A3-B57D-2E568BECF630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03B0AF0-DE64-4997-8CA7-3C1726D550DD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03B0AF0-DE64-4997-8CA7-3C1726D550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FC1BF73C-CADE-4523-AE07-16328D108C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ctor: Elbow 84">
                <a:extLst>
                  <a:ext uri="{FF2B5EF4-FFF2-40B4-BE49-F238E27FC236}">
                    <a16:creationId xmlns:a16="http://schemas.microsoft.com/office/drawing/2014/main" id="{A57CBF23-05F4-4266-8C86-9C7FEBD049CB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Mathematical </a:t>
            </a:r>
            <a:r>
              <a:rPr lang="en-US" sz="2400" dirty="0"/>
              <a:t>formalization</a:t>
            </a:r>
            <a:r>
              <a:rPr lang="nl-BE" sz="2400" dirty="0"/>
              <a:t> of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artificial</a:t>
            </a:r>
            <a:r>
              <a:rPr lang="nl-BE" sz="2400" dirty="0"/>
              <a:t> neuron </a:t>
            </a:r>
            <a:r>
              <a:rPr lang="nl-BE" sz="2400" dirty="0" err="1"/>
              <a:t>cell</a:t>
            </a:r>
            <a:r>
              <a:rPr lang="nl-BE" sz="2400" dirty="0"/>
              <a:t> (</a:t>
            </a:r>
            <a:r>
              <a:rPr lang="nl-BE" sz="2400" dirty="0" err="1"/>
              <a:t>Rosenblatt</a:t>
            </a:r>
            <a:r>
              <a:rPr lang="nl-BE" sz="2400" dirty="0"/>
              <a:t>, 1958) </a:t>
            </a:r>
            <a:endParaRPr sz="2400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342900" indent="-342900"/>
                <a:r>
                  <a:rPr lang="en-US" sz="2400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Output: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Parameters: </a:t>
                </a:r>
              </a:p>
              <a:p>
                <a:pPr marL="800100" lvl="1" indent="-342900"/>
                <a:r>
                  <a:rPr lang="en-US" sz="2000" dirty="0"/>
                  <a:t>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800100" lvl="1" indent="-342900"/>
                <a:r>
                  <a:rPr lang="en-US" sz="2000" dirty="0"/>
                  <a:t>Bias: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blipFill>
                <a:blip r:embed="rId14"/>
                <a:stretch>
                  <a:fillRect l="-2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68F7789-ACFE-4394-9190-A29A727D58D5}"/>
              </a:ext>
            </a:extLst>
          </p:cNvPr>
          <p:cNvGrpSpPr/>
          <p:nvPr/>
        </p:nvGrpSpPr>
        <p:grpSpPr>
          <a:xfrm>
            <a:off x="838200" y="5089186"/>
            <a:ext cx="3683223" cy="1033458"/>
            <a:chOff x="7969186" y="6856648"/>
            <a:chExt cx="3683223" cy="10334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4AE344-9014-4307-A47A-2912EFB11446}"/>
                    </a:ext>
                  </a:extLst>
                </p:cNvPr>
                <p:cNvSpPr txBox="1"/>
                <p:nvPr/>
              </p:nvSpPr>
              <p:spPr>
                <a:xfrm>
                  <a:off x="7969186" y="7136461"/>
                  <a:ext cx="576440" cy="443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4AE344-9014-4307-A47A-2912EFB114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186" y="7136461"/>
                  <a:ext cx="576440" cy="44319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FE26F30B-9B51-427E-9D2A-2E7B0F894709}"/>
                </a:ext>
              </a:extLst>
            </p:cNvPr>
            <p:cNvSpPr/>
            <p:nvPr/>
          </p:nvSpPr>
          <p:spPr>
            <a:xfrm>
              <a:off x="8633175" y="6871588"/>
              <a:ext cx="233328" cy="1018518"/>
            </a:xfrm>
            <a:prstGeom prst="leftBrace">
              <a:avLst>
                <a:gd name="adj1" fmla="val 57657"/>
                <a:gd name="adj2" fmla="val 50000"/>
              </a:avLst>
            </a:prstGeom>
            <a:ln w="3175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13DDA5-8BF8-4D08-AC33-3FBE381CA20E}"/>
                    </a:ext>
                  </a:extLst>
                </p:cNvPr>
                <p:cNvSpPr txBox="1"/>
                <p:nvPr/>
              </p:nvSpPr>
              <p:spPr>
                <a:xfrm>
                  <a:off x="8941410" y="6856648"/>
                  <a:ext cx="2710999" cy="408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r>
                    <a:rPr lang="nl-BE" sz="2400" dirty="0">
                      <a:solidFill>
                        <a:schemeClr val="tx1"/>
                      </a:solidFill>
                    </a:rPr>
                    <a:t> 	if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13DDA5-8BF8-4D08-AC33-3FBE381CA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410" y="6856648"/>
                  <a:ext cx="2710999" cy="408510"/>
                </a:xfrm>
                <a:prstGeom prst="rect">
                  <a:avLst/>
                </a:prstGeom>
                <a:blipFill>
                  <a:blip r:embed="rId19"/>
                  <a:stretch>
                    <a:fillRect l="-2022" t="-149254" r="-2697" b="-2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2F0278-071B-45CC-999D-F6B316EA6C50}"/>
                    </a:ext>
                  </a:extLst>
                </p:cNvPr>
                <p:cNvSpPr txBox="1"/>
                <p:nvPr/>
              </p:nvSpPr>
              <p:spPr>
                <a:xfrm>
                  <a:off x="8941410" y="7416900"/>
                  <a:ext cx="2710999" cy="408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nl-BE" sz="2400" dirty="0">
                      <a:solidFill>
                        <a:schemeClr val="tx1"/>
                      </a:solidFill>
                    </a:rPr>
                    <a:t>    	if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2F0278-071B-45CC-999D-F6B316EA6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410" y="7416900"/>
                  <a:ext cx="2710999" cy="408510"/>
                </a:xfrm>
                <a:prstGeom prst="rect">
                  <a:avLst/>
                </a:prstGeom>
                <a:blipFill>
                  <a:blip r:embed="rId20"/>
                  <a:stretch>
                    <a:fillRect l="-4045" t="-149254" r="-2697" b="-2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0EE42C7-F60E-4A67-BC40-17D37DE42F1B}"/>
              </a:ext>
            </a:extLst>
          </p:cNvPr>
          <p:cNvGrpSpPr/>
          <p:nvPr/>
        </p:nvGrpSpPr>
        <p:grpSpPr>
          <a:xfrm>
            <a:off x="6342434" y="2864795"/>
            <a:ext cx="4783111" cy="3139333"/>
            <a:chOff x="6342434" y="2864795"/>
            <a:chExt cx="4783111" cy="313933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5385FA5-49F6-4E2C-B36C-13F84301F5B7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3EE6740-9520-4BFB-A4E1-0F277A381481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F085CB-76D0-45C4-919E-0097C0EA6DCB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D8F657E7-505A-4296-87CD-90D8C6642E5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D8F657E7-505A-4296-87CD-90D8C6642E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EBCDC498-6762-4CE5-88E0-31F938D2154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EBCDC498-6762-4CE5-88E0-31F938D215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07540B1-BAE0-4633-A35F-1C1C0965CF7B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07540B1-BAE0-4633-A35F-1C1C0965C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7407192C-29EE-45E6-9E3E-3E28E9FF6B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7407192C-29EE-45E6-9E3E-3E28E9FF6B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F8C7FE7-44B0-4030-B9C5-1DBFFF87F082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386AB5E-36CE-43DB-9160-B9F08BAAD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D584085D-197E-4035-A377-8D4AEBCD4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962AD46-6489-456E-B4C8-48CC7FBC3E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088E24B-D971-493C-B6AE-BF829FFB0461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088E24B-D971-493C-B6AE-BF829FFB04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E6E56DF-F2EB-42FC-8B06-1B9583A449C9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E6E56DF-F2EB-42FC-8B06-1B9583A449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6C1F2C4F-C323-418B-957C-9196E0DF3387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6C1F2C4F-C323-418B-957C-9196E0DF33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BAED6BC-5365-4B44-A625-AFDE62A42A92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419FC21-F950-4C56-BBA8-2FF8D1138C51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419FC21-F950-4C56-BBA8-2FF8D1138C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048FF232-1FDF-446E-B1E9-6A46A87B3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4F6286-92E4-43E9-9F9D-165D8E9770D9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6722628-6723-44BF-A3F6-34C72A21CF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124FDF57-954D-4723-AA6C-9DF515E28A6C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0035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6686</TotalTime>
  <Words>2891</Words>
  <Application>Microsoft Office PowerPoint</Application>
  <PresentationFormat>Widescreen</PresentationFormat>
  <Paragraphs>787</Paragraphs>
  <Slides>52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Cambria Math</vt:lpstr>
      <vt:lpstr>Consolas</vt:lpstr>
      <vt:lpstr>Arial</vt:lpstr>
      <vt:lpstr>Calibri</vt:lpstr>
      <vt:lpstr>Wingdings</vt:lpstr>
      <vt:lpstr>Corbel</vt:lpstr>
      <vt:lpstr>VIB_templates</vt:lpstr>
      <vt:lpstr>Deep Learning for Biology</vt:lpstr>
      <vt:lpstr>Neural Networks</vt:lpstr>
      <vt:lpstr>Overview</vt:lpstr>
      <vt:lpstr>Introduction</vt:lpstr>
      <vt:lpstr>The Human Visual System</vt:lpstr>
      <vt:lpstr>Primary Visual Cortex</vt:lpstr>
      <vt:lpstr>Perceptrons</vt:lpstr>
      <vt:lpstr>Perceptron</vt:lpstr>
      <vt:lpstr>Perceptron</vt:lpstr>
      <vt:lpstr>Perceptron</vt:lpstr>
      <vt:lpstr>Perceptron</vt:lpstr>
      <vt:lpstr>Activation functions</vt:lpstr>
      <vt:lpstr>Perceptron</vt:lpstr>
      <vt:lpstr>Perceptron</vt:lpstr>
      <vt:lpstr>Perceptron</vt:lpstr>
      <vt:lpstr>Perceptron</vt:lpstr>
      <vt:lpstr>Perceptron</vt:lpstr>
      <vt:lpstr>Summary</vt:lpstr>
      <vt:lpstr>Multi-layer perceptrons</vt:lpstr>
      <vt:lpstr>Multi-layer perceptrons</vt:lpstr>
      <vt:lpstr>Multi-layer perceptrons</vt:lpstr>
      <vt:lpstr>Training an MLP</vt:lpstr>
      <vt:lpstr>MLP for classification</vt:lpstr>
      <vt:lpstr>One-hot encoding</vt:lpstr>
      <vt:lpstr>One-hot encoding</vt:lpstr>
      <vt:lpstr>Propagation</vt:lpstr>
      <vt:lpstr>Loss function</vt:lpstr>
      <vt:lpstr>Loss function</vt:lpstr>
      <vt:lpstr>Loss function</vt:lpstr>
      <vt:lpstr>Loss function</vt:lpstr>
      <vt:lpstr>Loss function</vt:lpstr>
      <vt:lpstr>Loss function</vt:lpstr>
      <vt:lpstr>Loss function</vt:lpstr>
      <vt:lpstr>Gradient descent</vt:lpstr>
      <vt:lpstr>Gradient descent</vt:lpstr>
      <vt:lpstr>Gradient descent</vt:lpstr>
      <vt:lpstr>Stochastic gradient descent</vt:lpstr>
      <vt:lpstr>Stochastic gradient descent</vt:lpstr>
      <vt:lpstr>Stochastic gradient descent</vt:lpstr>
      <vt:lpstr>MLP training</vt:lpstr>
      <vt:lpstr>Alternative optimization algorithms</vt:lpstr>
      <vt:lpstr>Tips &amp; Tricks</vt:lpstr>
      <vt:lpstr>Batch normalization</vt:lpstr>
      <vt:lpstr>Dropout</vt:lpstr>
      <vt:lpstr>Adaptive learning rate</vt:lpstr>
      <vt:lpstr>Momentum</vt:lpstr>
      <vt:lpstr>Early stopping</vt:lpstr>
      <vt:lpstr>Summary</vt:lpstr>
      <vt:lpstr>Exercises</vt:lpstr>
      <vt:lpstr>Exercises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dc:creator>Joris Roels</dc:creator>
  <cp:lastModifiedBy>Joris Roels</cp:lastModifiedBy>
  <cp:revision>122</cp:revision>
  <dcterms:modified xsi:type="dcterms:W3CDTF">2021-11-05T16:11:41Z</dcterms:modified>
</cp:coreProperties>
</file>